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7"/>
  </p:notesMasterIdLst>
  <p:handoutMasterIdLst>
    <p:handoutMasterId r:id="rId38"/>
  </p:handoutMasterIdLst>
  <p:sldIdLst>
    <p:sldId id="267" r:id="rId5"/>
    <p:sldId id="283" r:id="rId6"/>
    <p:sldId id="278" r:id="rId7"/>
    <p:sldId id="284" r:id="rId8"/>
    <p:sldId id="285" r:id="rId9"/>
    <p:sldId id="298" r:id="rId10"/>
    <p:sldId id="304" r:id="rId11"/>
    <p:sldId id="286" r:id="rId12"/>
    <p:sldId id="299" r:id="rId13"/>
    <p:sldId id="287" r:id="rId14"/>
    <p:sldId id="300" r:id="rId15"/>
    <p:sldId id="308" r:id="rId16"/>
    <p:sldId id="301" r:id="rId17"/>
    <p:sldId id="288" r:id="rId18"/>
    <p:sldId id="302" r:id="rId19"/>
    <p:sldId id="306" r:id="rId20"/>
    <p:sldId id="303" r:id="rId21"/>
    <p:sldId id="313" r:id="rId22"/>
    <p:sldId id="289" r:id="rId23"/>
    <p:sldId id="311" r:id="rId24"/>
    <p:sldId id="307" r:id="rId25"/>
    <p:sldId id="290" r:id="rId26"/>
    <p:sldId id="309" r:id="rId27"/>
    <p:sldId id="291" r:id="rId28"/>
    <p:sldId id="312" r:id="rId29"/>
    <p:sldId id="305" r:id="rId30"/>
    <p:sldId id="292" r:id="rId31"/>
    <p:sldId id="314" r:id="rId32"/>
    <p:sldId id="293" r:id="rId33"/>
    <p:sldId id="315" r:id="rId34"/>
    <p:sldId id="294" r:id="rId35"/>
    <p:sldId id="316"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599" autoAdjust="0"/>
  </p:normalViewPr>
  <p:slideViewPr>
    <p:cSldViewPr>
      <p:cViewPr varScale="1">
        <p:scale>
          <a:sx n="89" d="100"/>
          <a:sy n="89" d="100"/>
        </p:scale>
        <p:origin x="120" y="12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3/28/2019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3/28/2019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3/28/2019</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3/28/2019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3/28/2019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3/28/2019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3/28/2019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3/28/2019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3/28/2019</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3/28/2019</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3/28/2019</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3/28/2019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3/28/2019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3/28/2019</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Writing Revolution</a:t>
            </a:r>
          </a:p>
        </p:txBody>
      </p:sp>
      <p:sp>
        <p:nvSpPr>
          <p:cNvPr id="3" name="Subtitle 2"/>
          <p:cNvSpPr>
            <a:spLocks noGrp="1"/>
          </p:cNvSpPr>
          <p:nvPr>
            <p:ph type="subTitle" idx="1"/>
          </p:nvPr>
        </p:nvSpPr>
        <p:spPr/>
        <p:txBody>
          <a:bodyPr/>
          <a:lstStyle/>
          <a:p>
            <a:r>
              <a:rPr lang="en-US" dirty="0"/>
              <a:t>Advancing Thinking Through writing in all Subjects &amp; Grades</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049E-B2E3-4274-9B79-4CC2CFB06D3C}"/>
              </a:ext>
            </a:extLst>
          </p:cNvPr>
          <p:cNvSpPr>
            <a:spLocks noGrp="1"/>
          </p:cNvSpPr>
          <p:nvPr>
            <p:ph type="title"/>
          </p:nvPr>
        </p:nvSpPr>
        <p:spPr/>
        <p:txBody>
          <a:bodyPr>
            <a:normAutofit/>
          </a:bodyPr>
          <a:lstStyle/>
          <a:p>
            <a:r>
              <a:rPr lang="en-US" sz="4800" b="1" dirty="0"/>
              <a:t>Developing questions:</a:t>
            </a:r>
          </a:p>
        </p:txBody>
      </p:sp>
      <p:sp>
        <p:nvSpPr>
          <p:cNvPr id="3" name="Content Placeholder 2">
            <a:extLst>
              <a:ext uri="{FF2B5EF4-FFF2-40B4-BE49-F238E27FC236}">
                <a16:creationId xmlns:a16="http://schemas.microsoft.com/office/drawing/2014/main" id="{7A6EBB14-939E-4571-8FDA-4A92DBAA222D}"/>
              </a:ext>
            </a:extLst>
          </p:cNvPr>
          <p:cNvSpPr>
            <a:spLocks noGrp="1"/>
          </p:cNvSpPr>
          <p:nvPr>
            <p:ph idx="1"/>
          </p:nvPr>
        </p:nvSpPr>
        <p:spPr/>
        <p:txBody>
          <a:bodyPr>
            <a:normAutofit lnSpcReduction="10000"/>
          </a:bodyPr>
          <a:lstStyle/>
          <a:p>
            <a:r>
              <a:rPr lang="en-US" sz="3200" dirty="0"/>
              <a:t>encourages students to think about the important features in text</a:t>
            </a:r>
          </a:p>
          <a:p>
            <a:r>
              <a:rPr lang="en-US" sz="3200" dirty="0"/>
              <a:t>encourages careful reading and analytical thinking</a:t>
            </a:r>
          </a:p>
          <a:p>
            <a:r>
              <a:rPr lang="en-US" sz="3200" dirty="0"/>
              <a:t>helps students to focus on the key elements </a:t>
            </a:r>
          </a:p>
          <a:p>
            <a:r>
              <a:rPr lang="en-US" sz="3200" dirty="0"/>
              <a:t>provides practice in understanding and using expository terms</a:t>
            </a:r>
          </a:p>
          <a:p>
            <a:r>
              <a:rPr lang="en-US" sz="3200" dirty="0"/>
              <a:t>helps students anticipate what questions they may be asked</a:t>
            </a:r>
          </a:p>
        </p:txBody>
      </p:sp>
    </p:spTree>
    <p:extLst>
      <p:ext uri="{BB962C8B-B14F-4D97-AF65-F5344CB8AC3E}">
        <p14:creationId xmlns:p14="http://schemas.microsoft.com/office/powerpoint/2010/main" val="40365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chaeological sites in Egypt - WikiVisual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012" y="1804987"/>
            <a:ext cx="4876800" cy="3248025"/>
          </a:xfrm>
          <a:prstGeom prst="rect">
            <a:avLst/>
          </a:prstGeom>
        </p:spPr>
      </p:pic>
      <p:sp>
        <p:nvSpPr>
          <p:cNvPr id="3" name="TextBox 2"/>
          <p:cNvSpPr txBox="1"/>
          <p:nvPr/>
        </p:nvSpPr>
        <p:spPr>
          <a:xfrm>
            <a:off x="1674812" y="685800"/>
            <a:ext cx="7696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Paleolithic Age</a:t>
            </a:r>
          </a:p>
          <a:p>
            <a:pPr algn="ctr"/>
            <a:endParaRPr lang="en-US" b="1" dirty="0" smtClean="0"/>
          </a:p>
          <a:p>
            <a:r>
              <a:rPr lang="en-US" dirty="0" smtClean="0"/>
              <a:t>Directions:  Write two questions about the picture.</a:t>
            </a:r>
            <a:endParaRPr lang="en-US" dirty="0"/>
          </a:p>
        </p:txBody>
      </p:sp>
      <p:sp>
        <p:nvSpPr>
          <p:cNvPr id="6" name="TextBox 5"/>
          <p:cNvSpPr txBox="1"/>
          <p:nvPr/>
        </p:nvSpPr>
        <p:spPr>
          <a:xfrm>
            <a:off x="1598612" y="5181600"/>
            <a:ext cx="9296400" cy="646331"/>
          </a:xfrm>
          <a:prstGeom prst="rect">
            <a:avLst/>
          </a:prstGeom>
          <a:noFill/>
        </p:spPr>
        <p:txBody>
          <a:bodyPr wrap="square" rtlCol="0">
            <a:spAutoFit/>
          </a:bodyPr>
          <a:lstStyle/>
          <a:p>
            <a:pPr marL="342900" indent="-342900">
              <a:buFont typeface="+mj-lt"/>
              <a:buAutoNum type="arabicPeriod"/>
            </a:pPr>
            <a:r>
              <a:rPr lang="en-US" dirty="0" smtClean="0"/>
              <a:t>________________________________________________________________________</a:t>
            </a:r>
          </a:p>
          <a:p>
            <a:pPr marL="342900" indent="-342900">
              <a:buFont typeface="+mj-lt"/>
              <a:buAutoNum type="arabicPeriod"/>
            </a:pPr>
            <a:r>
              <a:rPr lang="en-US" dirty="0" smtClean="0"/>
              <a:t>________________________________________________________________________</a:t>
            </a:r>
            <a:endParaRPr lang="en-US" dirty="0"/>
          </a:p>
        </p:txBody>
      </p:sp>
    </p:spTree>
    <p:extLst>
      <p:ext uri="{BB962C8B-B14F-4D97-AF65-F5344CB8AC3E}">
        <p14:creationId xmlns:p14="http://schemas.microsoft.com/office/powerpoint/2010/main" val="24113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ommunist chinese revolution"/>
          <p:cNvPicPr/>
          <p:nvPr/>
        </p:nvPicPr>
        <p:blipFill>
          <a:blip r:embed="rId2">
            <a:extLst>
              <a:ext uri="{28A0092B-C50C-407E-A947-70E740481C1C}">
                <a14:useLocalDpi xmlns:a14="http://schemas.microsoft.com/office/drawing/2010/main" val="0"/>
              </a:ext>
            </a:extLst>
          </a:blip>
          <a:srcRect/>
          <a:stretch>
            <a:fillRect/>
          </a:stretch>
        </p:blipFill>
        <p:spPr bwMode="auto">
          <a:xfrm>
            <a:off x="2894012" y="1388109"/>
            <a:ext cx="5943600" cy="3887470"/>
          </a:xfrm>
          <a:prstGeom prst="rect">
            <a:avLst/>
          </a:prstGeom>
          <a:noFill/>
          <a:ln>
            <a:noFill/>
          </a:ln>
        </p:spPr>
      </p:pic>
      <p:sp>
        <p:nvSpPr>
          <p:cNvPr id="3" name="Rectangle 2"/>
          <p:cNvSpPr/>
          <p:nvPr/>
        </p:nvSpPr>
        <p:spPr>
          <a:xfrm>
            <a:off x="1522412" y="634922"/>
            <a:ext cx="4735720" cy="388696"/>
          </a:xfrm>
          <a:prstGeom prst="rect">
            <a:avLst/>
          </a:prstGeom>
        </p:spPr>
        <p:txBody>
          <a:bodyPr wrap="none">
            <a:spAutoFit/>
          </a:bodyPr>
          <a:lstStyle/>
          <a:p>
            <a:pPr fontAlgn="t">
              <a:lnSpc>
                <a:spcPct val="107000"/>
              </a:lnSpc>
            </a:pPr>
            <a:r>
              <a:rPr lang="en-US" dirty="0">
                <a:latin typeface="Calibri" panose="020F0502020204030204" pitchFamily="34" charset="0"/>
                <a:ea typeface="Times New Roman" panose="02020603050405020304" pitchFamily="18" charset="0"/>
                <a:cs typeface="Calibri" panose="020F0502020204030204" pitchFamily="34" charset="0"/>
              </a:rPr>
              <a:t>Write 2 questions based on what you see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522412" y="5486400"/>
            <a:ext cx="9144000" cy="646331"/>
          </a:xfrm>
          <a:prstGeom prst="rect">
            <a:avLst/>
          </a:prstGeom>
          <a:noFill/>
        </p:spPr>
        <p:txBody>
          <a:bodyPr wrap="square" rtlCol="0">
            <a:spAutoFit/>
          </a:bodyPr>
          <a:lstStyle/>
          <a:p>
            <a:pPr marL="342900" indent="-342900">
              <a:buAutoNum type="arabicPeriod"/>
            </a:pPr>
            <a:r>
              <a:rPr lang="en-US" dirty="0" smtClean="0"/>
              <a:t>___________________________________________________________________________</a:t>
            </a:r>
          </a:p>
          <a:p>
            <a:pPr marL="342900" indent="-342900">
              <a:buAutoNum type="arabicPeriod"/>
            </a:pPr>
            <a:r>
              <a:rPr lang="en-US" dirty="0" smtClean="0"/>
              <a:t>___________________________________________________________________________</a:t>
            </a:r>
            <a:endParaRPr lang="en-US" dirty="0"/>
          </a:p>
        </p:txBody>
      </p:sp>
    </p:spTree>
    <p:extLst>
      <p:ext uri="{BB962C8B-B14F-4D97-AF65-F5344CB8AC3E}">
        <p14:creationId xmlns:p14="http://schemas.microsoft.com/office/powerpoint/2010/main" val="119983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812" y="457200"/>
            <a:ext cx="10210800" cy="4524315"/>
          </a:xfrm>
          <a:prstGeom prst="rect">
            <a:avLst/>
          </a:prstGeom>
          <a:noFill/>
        </p:spPr>
        <p:txBody>
          <a:bodyPr wrap="square" rtlCol="0">
            <a:spAutoFit/>
          </a:bodyPr>
          <a:lstStyle/>
          <a:p>
            <a:pPr algn="ctr"/>
            <a:r>
              <a:rPr lang="en-US" u="sng" dirty="0" smtClean="0"/>
              <a:t>Let’s Play Jeopardy!</a:t>
            </a:r>
          </a:p>
          <a:p>
            <a:pPr algn="ctr"/>
            <a:endParaRPr lang="en-US" u="sng" dirty="0"/>
          </a:p>
          <a:p>
            <a:r>
              <a:rPr lang="en-US" dirty="0" smtClean="0"/>
              <a:t>Q. ___________________________________________________________________________________</a:t>
            </a:r>
          </a:p>
          <a:p>
            <a:pPr marL="342900" indent="-342900">
              <a:buAutoNum type="alphaUcPeriod"/>
            </a:pPr>
            <a:r>
              <a:rPr lang="en-US" dirty="0" smtClean="0"/>
              <a:t>He was determined to rescue as many animals as possible before Hurricane Florence hit.</a:t>
            </a:r>
          </a:p>
          <a:p>
            <a:pPr marL="342900" indent="-342900">
              <a:buAutoNum type="alphaUcPeriod"/>
            </a:pPr>
            <a:endParaRPr lang="en-US" dirty="0"/>
          </a:p>
          <a:p>
            <a:r>
              <a:rPr lang="en-US" dirty="0" smtClean="0"/>
              <a:t>Q. ___________________________________________________________________________________</a:t>
            </a:r>
          </a:p>
          <a:p>
            <a:pPr marL="342900" indent="-342900">
              <a:buAutoNum type="alphaUcPeriod"/>
            </a:pPr>
            <a:r>
              <a:rPr lang="en-US" dirty="0" smtClean="0"/>
              <a:t>53 dogs and 11 cats</a:t>
            </a:r>
          </a:p>
          <a:p>
            <a:pPr marL="342900" indent="-342900">
              <a:buAutoNum type="alphaUcPeriod"/>
            </a:pPr>
            <a:endParaRPr lang="en-US" dirty="0"/>
          </a:p>
          <a:p>
            <a:r>
              <a:rPr lang="en-US" dirty="0" smtClean="0"/>
              <a:t>Q. ____________________________________________________________________________________</a:t>
            </a:r>
          </a:p>
          <a:p>
            <a:pPr marL="342900" indent="-342900">
              <a:buAutoNum type="alphaUcPeriod"/>
            </a:pPr>
            <a:r>
              <a:rPr lang="en-US" dirty="0" smtClean="0"/>
              <a:t>He believes animals’ lives are important, too.</a:t>
            </a:r>
          </a:p>
          <a:p>
            <a:pPr marL="342900" indent="-342900">
              <a:buAutoNum type="alphaUcPeriod"/>
            </a:pPr>
            <a:endParaRPr lang="en-US" dirty="0"/>
          </a:p>
          <a:p>
            <a:r>
              <a:rPr lang="en-US" dirty="0" smtClean="0"/>
              <a:t>Q. _____________________________________________________________________________________</a:t>
            </a:r>
          </a:p>
          <a:p>
            <a:pPr marL="342900" indent="-342900">
              <a:buAutoNum type="alphaUcPeriod"/>
            </a:pPr>
            <a:r>
              <a:rPr lang="en-US" dirty="0" smtClean="0"/>
              <a:t>He bought a bus.</a:t>
            </a:r>
          </a:p>
          <a:p>
            <a:pPr marL="342900" indent="-342900">
              <a:buAutoNum type="alphaUcPeriod"/>
            </a:pPr>
            <a:endParaRPr lang="en-US" dirty="0"/>
          </a:p>
          <a:p>
            <a:r>
              <a:rPr lang="en-US" dirty="0" smtClean="0"/>
              <a:t>Q. _____________________________________________________________________________________</a:t>
            </a:r>
          </a:p>
          <a:p>
            <a:r>
              <a:rPr lang="en-US" dirty="0" smtClean="0"/>
              <a:t>A.  Tony </a:t>
            </a:r>
            <a:r>
              <a:rPr lang="en-US" dirty="0" err="1" smtClean="0"/>
              <a:t>Alsup</a:t>
            </a:r>
            <a:r>
              <a:rPr lang="en-US" dirty="0" smtClean="0"/>
              <a:t> posted on Facebook, asking people to point him to  where pets needed help.</a:t>
            </a:r>
          </a:p>
        </p:txBody>
      </p:sp>
    </p:spTree>
    <p:extLst>
      <p:ext uri="{BB962C8B-B14F-4D97-AF65-F5344CB8AC3E}">
        <p14:creationId xmlns:p14="http://schemas.microsoft.com/office/powerpoint/2010/main" val="7562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F0C8-E0AF-442A-B3A5-3F37FCA9A260}"/>
              </a:ext>
            </a:extLst>
          </p:cNvPr>
          <p:cNvSpPr>
            <a:spLocks noGrp="1"/>
          </p:cNvSpPr>
          <p:nvPr>
            <p:ph type="title"/>
          </p:nvPr>
        </p:nvSpPr>
        <p:spPr/>
        <p:txBody>
          <a:bodyPr>
            <a:normAutofit/>
          </a:bodyPr>
          <a:lstStyle/>
          <a:p>
            <a:r>
              <a:rPr lang="en-US" sz="4400" b="1" dirty="0"/>
              <a:t>Conjunction Activities:</a:t>
            </a:r>
          </a:p>
        </p:txBody>
      </p:sp>
      <p:sp>
        <p:nvSpPr>
          <p:cNvPr id="3" name="Content Placeholder 2">
            <a:extLst>
              <a:ext uri="{FF2B5EF4-FFF2-40B4-BE49-F238E27FC236}">
                <a16:creationId xmlns:a16="http://schemas.microsoft.com/office/drawing/2014/main" id="{D7912785-8AE3-4ACE-A279-B7B0BAC06A46}"/>
              </a:ext>
            </a:extLst>
          </p:cNvPr>
          <p:cNvSpPr>
            <a:spLocks noGrp="1"/>
          </p:cNvSpPr>
          <p:nvPr>
            <p:ph idx="1"/>
          </p:nvPr>
        </p:nvSpPr>
        <p:spPr/>
        <p:txBody>
          <a:bodyPr>
            <a:normAutofit fontScale="92500" lnSpcReduction="20000"/>
          </a:bodyPr>
          <a:lstStyle/>
          <a:p>
            <a:r>
              <a:rPr lang="en-US" sz="3200" dirty="0"/>
              <a:t>promote extended responses</a:t>
            </a:r>
          </a:p>
          <a:p>
            <a:r>
              <a:rPr lang="en-US" sz="3200" dirty="0"/>
              <a:t>encourage analytical and deeper thinking about text</a:t>
            </a:r>
          </a:p>
          <a:p>
            <a:r>
              <a:rPr lang="en-US" sz="3200" dirty="0"/>
              <a:t>foster close reading</a:t>
            </a:r>
          </a:p>
          <a:p>
            <a:r>
              <a:rPr lang="en-US" sz="3200" dirty="0"/>
              <a:t>provide practice using new vocabulary words</a:t>
            </a:r>
          </a:p>
          <a:p>
            <a:r>
              <a:rPr lang="en-US" sz="3200" dirty="0"/>
              <a:t>develop ability to craft linguistically complex sentences using written rather than oral language conventions</a:t>
            </a:r>
          </a:p>
          <a:p>
            <a:r>
              <a:rPr lang="en-US" sz="3200" dirty="0"/>
              <a:t>enhance reading comprehension by familiarizing students with more complex syntax and sentence structure</a:t>
            </a:r>
          </a:p>
        </p:txBody>
      </p:sp>
    </p:spTree>
    <p:extLst>
      <p:ext uri="{BB962C8B-B14F-4D97-AF65-F5344CB8AC3E}">
        <p14:creationId xmlns:p14="http://schemas.microsoft.com/office/powerpoint/2010/main" val="9976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612" y="457200"/>
            <a:ext cx="10744200" cy="4801314"/>
          </a:xfrm>
          <a:prstGeom prst="rect">
            <a:avLst/>
          </a:prstGeom>
          <a:noFill/>
        </p:spPr>
        <p:txBody>
          <a:bodyPr wrap="square" rtlCol="0">
            <a:spAutoFit/>
          </a:bodyPr>
          <a:lstStyle/>
          <a:p>
            <a:pPr algn="ctr"/>
            <a:r>
              <a:rPr lang="en-US" u="sng" dirty="0" smtClean="0"/>
              <a:t>Conjunctions</a:t>
            </a:r>
          </a:p>
          <a:p>
            <a:r>
              <a:rPr lang="en-US" dirty="0" smtClean="0"/>
              <a:t>Conjunctions include words such as </a:t>
            </a:r>
            <a:r>
              <a:rPr lang="en-US" i="1" dirty="0" smtClean="0"/>
              <a:t>and, because, </a:t>
            </a:r>
            <a:r>
              <a:rPr lang="en-US" dirty="0" smtClean="0"/>
              <a:t>and </a:t>
            </a:r>
            <a:r>
              <a:rPr lang="en-US" i="1" dirty="0" smtClean="0"/>
              <a:t>but.  </a:t>
            </a:r>
            <a:r>
              <a:rPr lang="en-US" dirty="0" smtClean="0"/>
              <a:t>Using conjunctions to connect words, phrases, and clauses helps make writing clear and it sounds more sophisticated.  It also provides more information to the reader.</a:t>
            </a:r>
          </a:p>
          <a:p>
            <a:pPr marL="285750" indent="-285750">
              <a:buFont typeface="Arial" panose="020B0604020202020204" pitchFamily="34" charset="0"/>
              <a:buChar char="•"/>
            </a:pPr>
            <a:r>
              <a:rPr lang="en-US" b="1" i="1" dirty="0" smtClean="0"/>
              <a:t>Because </a:t>
            </a:r>
            <a:r>
              <a:rPr lang="en-US" b="1" dirty="0" smtClean="0"/>
              <a:t>explains why something is true.</a:t>
            </a:r>
          </a:p>
          <a:p>
            <a:pPr marL="285750" indent="-285750">
              <a:buFont typeface="Arial" panose="020B0604020202020204" pitchFamily="34" charset="0"/>
              <a:buChar char="•"/>
            </a:pPr>
            <a:r>
              <a:rPr lang="en-US" b="1" i="1" dirty="0" smtClean="0"/>
              <a:t>But </a:t>
            </a:r>
            <a:r>
              <a:rPr lang="en-US" b="1" dirty="0" smtClean="0"/>
              <a:t>indicates a change of direction – similar to a U-turn.</a:t>
            </a:r>
          </a:p>
          <a:p>
            <a:pPr marL="285750" indent="-285750">
              <a:buFont typeface="Arial" panose="020B0604020202020204" pitchFamily="34" charset="0"/>
              <a:buChar char="•"/>
            </a:pPr>
            <a:r>
              <a:rPr lang="en-US" b="1" i="1" dirty="0" smtClean="0"/>
              <a:t>So </a:t>
            </a:r>
            <a:r>
              <a:rPr lang="en-US" b="1" dirty="0" smtClean="0"/>
              <a:t>tells us what happens as a result of something else – in other words, a cause and its effect.</a:t>
            </a:r>
          </a:p>
          <a:p>
            <a:pPr marL="285750" indent="-285750">
              <a:buFont typeface="Arial" panose="020B0604020202020204" pitchFamily="34" charset="0"/>
              <a:buChar char="•"/>
            </a:pPr>
            <a:endParaRPr lang="en-US" b="1" i="1" dirty="0"/>
          </a:p>
          <a:p>
            <a:r>
              <a:rPr lang="en-US" u="sng" dirty="0" smtClean="0"/>
              <a:t>Let’s practice:</a:t>
            </a:r>
          </a:p>
          <a:p>
            <a:endParaRPr lang="en-US" u="sng" dirty="0"/>
          </a:p>
          <a:p>
            <a:r>
              <a:rPr lang="en-US" dirty="0" smtClean="0"/>
              <a:t>The apple crop has been mediocre this year because _____________________________________________.</a:t>
            </a:r>
          </a:p>
          <a:p>
            <a:r>
              <a:rPr lang="en-US" dirty="0" smtClean="0"/>
              <a:t>The apple crop has been mediocre this year, but _________________________________________________.</a:t>
            </a:r>
          </a:p>
          <a:p>
            <a:r>
              <a:rPr lang="en-US" dirty="0" smtClean="0"/>
              <a:t>The apple crop has been mediocre this year, so ___________________________________________________.</a:t>
            </a:r>
          </a:p>
          <a:p>
            <a:endParaRPr lang="en-US" dirty="0"/>
          </a:p>
          <a:p>
            <a:r>
              <a:rPr lang="en-US" dirty="0" smtClean="0"/>
              <a:t>Abraham Lincoln was a great president because __________________________________________________.</a:t>
            </a:r>
          </a:p>
          <a:p>
            <a:r>
              <a:rPr lang="en-US" dirty="0" smtClean="0"/>
              <a:t>Abraham Lincoln was a great president, but ______________________________________________________.</a:t>
            </a:r>
          </a:p>
          <a:p>
            <a:r>
              <a:rPr lang="en-US" dirty="0" smtClean="0"/>
              <a:t>Abraham Lincoln was a great president, so _______________________________________________________.</a:t>
            </a:r>
            <a:endParaRPr lang="en-US" dirty="0"/>
          </a:p>
        </p:txBody>
      </p:sp>
    </p:spTree>
    <p:extLst>
      <p:ext uri="{BB962C8B-B14F-4D97-AF65-F5344CB8AC3E}">
        <p14:creationId xmlns:p14="http://schemas.microsoft.com/office/powerpoint/2010/main" val="5326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612" y="762000"/>
            <a:ext cx="10515600" cy="118660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Mao Zedong wanted to transform China </a:t>
            </a:r>
            <a:r>
              <a:rPr lang="en-US" dirty="0" smtClean="0">
                <a:latin typeface="Calibri" panose="020F0502020204030204" pitchFamily="34" charset="0"/>
                <a:ea typeface="Calibri" panose="020F0502020204030204" pitchFamily="34" charset="0"/>
                <a:cs typeface="Times New Roman" panose="02020603050405020304" pitchFamily="18" charset="0"/>
              </a:rPr>
              <a:t>because 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Mao </a:t>
            </a:r>
            <a:r>
              <a:rPr lang="en-US" dirty="0" smtClean="0">
                <a:latin typeface="Calibri" panose="020F0502020204030204" pitchFamily="34" charset="0"/>
                <a:ea typeface="Calibri" panose="020F0502020204030204" pitchFamily="34" charset="0"/>
                <a:cs typeface="Times New Roman" panose="02020603050405020304" pitchFamily="18" charset="0"/>
              </a:rPr>
              <a:t>Zedong </a:t>
            </a:r>
            <a:r>
              <a:rPr lang="en-US" dirty="0">
                <a:latin typeface="Calibri" panose="020F0502020204030204" pitchFamily="34" charset="0"/>
                <a:ea typeface="Calibri" panose="020F0502020204030204" pitchFamily="34" charset="0"/>
                <a:cs typeface="Times New Roman" panose="02020603050405020304" pitchFamily="18" charset="0"/>
              </a:rPr>
              <a:t>wanted to transform China but _________________________________________________.</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Mao Zedong wanted to transform China so _________________________________________________.</a:t>
            </a:r>
          </a:p>
        </p:txBody>
      </p:sp>
    </p:spTree>
    <p:extLst>
      <p:ext uri="{BB962C8B-B14F-4D97-AF65-F5344CB8AC3E}">
        <p14:creationId xmlns:p14="http://schemas.microsoft.com/office/powerpoint/2010/main" val="8071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student response to novel </a:t>
            </a:r>
            <a:r>
              <a:rPr lang="en-US" u="sng" dirty="0" smtClean="0"/>
              <a:t>Speak</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Melinda doesn’t speak because</a:t>
            </a:r>
            <a:r>
              <a:rPr lang="en-US" i="1" dirty="0" smtClean="0"/>
              <a:t> she called the cops on the party and everyone hates her now.</a:t>
            </a:r>
          </a:p>
          <a:p>
            <a:pPr marL="0" indent="0">
              <a:buNone/>
            </a:pPr>
            <a:r>
              <a:rPr lang="en-US" dirty="0" smtClean="0"/>
              <a:t>Melinda doesn’t speak, but </a:t>
            </a:r>
            <a:r>
              <a:rPr lang="en-US" i="1" dirty="0" smtClean="0"/>
              <a:t>no one really sees that.</a:t>
            </a:r>
          </a:p>
          <a:p>
            <a:pPr marL="0" indent="0">
              <a:buNone/>
            </a:pPr>
            <a:r>
              <a:rPr lang="en-US" dirty="0" smtClean="0"/>
              <a:t>Melinda doesn’t speak, so </a:t>
            </a:r>
            <a:r>
              <a:rPr lang="en-US" i="1" dirty="0" smtClean="0"/>
              <a:t>no one knows what happened to her.</a:t>
            </a:r>
            <a:endParaRPr lang="en-US" dirty="0"/>
          </a:p>
        </p:txBody>
      </p:sp>
    </p:spTree>
    <p:extLst>
      <p:ext uri="{BB962C8B-B14F-4D97-AF65-F5344CB8AC3E}">
        <p14:creationId xmlns:p14="http://schemas.microsoft.com/office/powerpoint/2010/main" val="28856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Subordinating Conjunctions:  Conjunctions that introduce an adverb clause, and signal the relationship between that clause and the main idea.  Ex. </a:t>
            </a:r>
            <a:r>
              <a:rPr lang="en-US" sz="2400" u="sng" dirty="0" smtClean="0"/>
              <a:t>Although</a:t>
            </a:r>
            <a:r>
              <a:rPr lang="en-US" sz="2400" dirty="0"/>
              <a:t> </a:t>
            </a:r>
            <a:r>
              <a:rPr lang="en-US" sz="2400" dirty="0" smtClean="0"/>
              <a:t>the book sold well, it was not very good.</a:t>
            </a:r>
            <a:endParaRPr lang="en-US" sz="2400" dirty="0"/>
          </a:p>
        </p:txBody>
      </p:sp>
      <p:sp>
        <p:nvSpPr>
          <p:cNvPr id="3" name="Content Placeholder 2"/>
          <p:cNvSpPr>
            <a:spLocks noGrp="1"/>
          </p:cNvSpPr>
          <p:nvPr>
            <p:ph idx="1"/>
          </p:nvPr>
        </p:nvSpPr>
        <p:spPr/>
        <p:txBody>
          <a:bodyPr/>
          <a:lstStyle/>
          <a:p>
            <a:pPr marL="0" indent="0">
              <a:buNone/>
            </a:pPr>
            <a:r>
              <a:rPr lang="en-US" b="1" dirty="0" smtClean="0"/>
              <a:t>Let’s practice!  Complete the following sentences:</a:t>
            </a:r>
          </a:p>
          <a:p>
            <a:pPr marL="0" indent="0">
              <a:buNone/>
            </a:pPr>
            <a:r>
              <a:rPr lang="en-US" dirty="0" smtClean="0"/>
              <a:t>Before going to bed, _______________________________________.</a:t>
            </a:r>
          </a:p>
          <a:p>
            <a:pPr marL="0" indent="0">
              <a:buNone/>
            </a:pPr>
            <a:r>
              <a:rPr lang="en-US" dirty="0" smtClean="0"/>
              <a:t>After you do your homework, __________________________________.</a:t>
            </a:r>
          </a:p>
          <a:p>
            <a:pPr marL="0" indent="0">
              <a:buNone/>
            </a:pPr>
            <a:r>
              <a:rPr lang="en-US" dirty="0" smtClean="0"/>
              <a:t>Before you cross the street, ____________________________________.</a:t>
            </a:r>
          </a:p>
          <a:p>
            <a:pPr marL="0" indent="0">
              <a:buNone/>
            </a:pPr>
            <a:endParaRPr lang="en-US" dirty="0"/>
          </a:p>
        </p:txBody>
      </p:sp>
    </p:spTree>
    <p:extLst>
      <p:ext uri="{BB962C8B-B14F-4D97-AF65-F5344CB8AC3E}">
        <p14:creationId xmlns:p14="http://schemas.microsoft.com/office/powerpoint/2010/main" val="21392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B67B-4708-41F4-AB1C-F38B1063AC12}"/>
              </a:ext>
            </a:extLst>
          </p:cNvPr>
          <p:cNvSpPr>
            <a:spLocks noGrp="1"/>
          </p:cNvSpPr>
          <p:nvPr>
            <p:ph type="title"/>
          </p:nvPr>
        </p:nvSpPr>
        <p:spPr/>
        <p:txBody>
          <a:bodyPr>
            <a:normAutofit/>
          </a:bodyPr>
          <a:lstStyle/>
          <a:p>
            <a:r>
              <a:rPr lang="en-US" sz="4400" b="1" dirty="0"/>
              <a:t>Using appositives:</a:t>
            </a:r>
          </a:p>
        </p:txBody>
      </p:sp>
      <p:sp>
        <p:nvSpPr>
          <p:cNvPr id="3" name="Content Placeholder 2">
            <a:extLst>
              <a:ext uri="{FF2B5EF4-FFF2-40B4-BE49-F238E27FC236}">
                <a16:creationId xmlns:a16="http://schemas.microsoft.com/office/drawing/2014/main" id="{FCD79FF0-5C99-4E62-A3D5-CFB6BEDD7325}"/>
              </a:ext>
            </a:extLst>
          </p:cNvPr>
          <p:cNvSpPr>
            <a:spLocks noGrp="1"/>
          </p:cNvSpPr>
          <p:nvPr>
            <p:ph idx="1"/>
          </p:nvPr>
        </p:nvSpPr>
        <p:spPr/>
        <p:txBody>
          <a:bodyPr>
            <a:normAutofit fontScale="92500" lnSpcReduction="20000"/>
          </a:bodyPr>
          <a:lstStyle/>
          <a:p>
            <a:r>
              <a:rPr lang="en-US" sz="3200" dirty="0"/>
              <a:t>provides another option for writing and improving topic and concluding sentences, together with sentence types and subordinating conjunctions</a:t>
            </a:r>
          </a:p>
          <a:p>
            <a:r>
              <a:rPr lang="en-US" sz="3200" dirty="0"/>
              <a:t>enables students to vary sentence structure</a:t>
            </a:r>
          </a:p>
          <a:p>
            <a:r>
              <a:rPr lang="en-US" sz="3200" dirty="0"/>
              <a:t>allows students to include more information and adds complexity</a:t>
            </a:r>
          </a:p>
          <a:p>
            <a:r>
              <a:rPr lang="en-US" sz="3200" dirty="0"/>
              <a:t>improves reading comprehension</a:t>
            </a:r>
          </a:p>
          <a:p>
            <a:r>
              <a:rPr lang="en-US" sz="3200" dirty="0"/>
              <a:t>promotes formal written language style</a:t>
            </a:r>
          </a:p>
          <a:p>
            <a:r>
              <a:rPr lang="en-US" sz="3200" dirty="0"/>
              <a:t>encourages careful reading</a:t>
            </a:r>
          </a:p>
        </p:txBody>
      </p:sp>
    </p:spTree>
    <p:extLst>
      <p:ext uri="{BB962C8B-B14F-4D97-AF65-F5344CB8AC3E}">
        <p14:creationId xmlns:p14="http://schemas.microsoft.com/office/powerpoint/2010/main" val="238239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FCC6-2C6C-44ED-B2D6-CE3B6B9B57F5}"/>
              </a:ext>
            </a:extLst>
          </p:cNvPr>
          <p:cNvSpPr>
            <a:spLocks noGrp="1"/>
          </p:cNvSpPr>
          <p:nvPr>
            <p:ph type="title"/>
          </p:nvPr>
        </p:nvSpPr>
        <p:spPr>
          <a:xfrm>
            <a:off x="1218883" y="431800"/>
            <a:ext cx="9751060" cy="787400"/>
          </a:xfrm>
        </p:spPr>
        <p:txBody>
          <a:bodyPr>
            <a:normAutofit/>
          </a:bodyPr>
          <a:lstStyle/>
          <a:p>
            <a:r>
              <a:rPr lang="en-US" sz="3600" dirty="0"/>
              <a:t>From the book:</a:t>
            </a:r>
          </a:p>
        </p:txBody>
      </p:sp>
      <p:sp>
        <p:nvSpPr>
          <p:cNvPr id="3" name="Content Placeholder 2">
            <a:extLst>
              <a:ext uri="{FF2B5EF4-FFF2-40B4-BE49-F238E27FC236}">
                <a16:creationId xmlns:a16="http://schemas.microsoft.com/office/drawing/2014/main" id="{3DA36539-9BDF-4B86-BC5D-65D4F76CFC74}"/>
              </a:ext>
            </a:extLst>
          </p:cNvPr>
          <p:cNvSpPr>
            <a:spLocks noGrp="1"/>
          </p:cNvSpPr>
          <p:nvPr>
            <p:ph idx="1"/>
          </p:nvPr>
        </p:nvSpPr>
        <p:spPr>
          <a:xfrm>
            <a:off x="1218883" y="1219200"/>
            <a:ext cx="9751060" cy="4851400"/>
          </a:xfrm>
        </p:spPr>
        <p:txBody>
          <a:bodyPr/>
          <a:lstStyle/>
          <a:p>
            <a:endParaRPr lang="en-US" dirty="0"/>
          </a:p>
          <a:p>
            <a:pPr marL="0" indent="0">
              <a:buNone/>
            </a:pPr>
            <a:r>
              <a:rPr lang="en-US" dirty="0"/>
              <a:t>Also:</a:t>
            </a:r>
          </a:p>
          <a:p>
            <a:pPr marL="0" indent="0">
              <a:buNone/>
            </a:pPr>
            <a:r>
              <a:rPr lang="en-US" sz="1800" dirty="0"/>
              <a:t>www.thewritingrevolution.org</a:t>
            </a:r>
          </a:p>
        </p:txBody>
      </p:sp>
      <p:pic>
        <p:nvPicPr>
          <p:cNvPr id="5" name="Picture 4">
            <a:extLst>
              <a:ext uri="{FF2B5EF4-FFF2-40B4-BE49-F238E27FC236}">
                <a16:creationId xmlns:a16="http://schemas.microsoft.com/office/drawing/2014/main" id="{4F0A29D3-4811-4197-A6BD-BA2027671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812" y="885651"/>
            <a:ext cx="3886200" cy="5010827"/>
          </a:xfrm>
          <a:prstGeom prst="rect">
            <a:avLst/>
          </a:prstGeom>
        </p:spPr>
      </p:pic>
    </p:spTree>
    <p:extLst>
      <p:ext uri="{BB962C8B-B14F-4D97-AF65-F5344CB8AC3E}">
        <p14:creationId xmlns:p14="http://schemas.microsoft.com/office/powerpoint/2010/main" val="20494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406400"/>
            <a:ext cx="9751060" cy="1168400"/>
          </a:xfrm>
        </p:spPr>
        <p:txBody>
          <a:bodyPr>
            <a:normAutofit fontScale="90000"/>
          </a:bodyPr>
          <a:lstStyle/>
          <a:p>
            <a:r>
              <a:rPr lang="en-US" b="1" dirty="0" smtClean="0"/>
              <a:t>Appositives: a phrase or clause equivalent to a noun, that is placed beside another noun to explain it more fully.</a:t>
            </a:r>
            <a:endParaRPr lang="en-US" b="1" dirty="0"/>
          </a:p>
        </p:txBody>
      </p:sp>
      <p:sp>
        <p:nvSpPr>
          <p:cNvPr id="3" name="Text Placeholder 2"/>
          <p:cNvSpPr>
            <a:spLocks noGrp="1"/>
          </p:cNvSpPr>
          <p:nvPr>
            <p:ph type="body" idx="1"/>
          </p:nvPr>
        </p:nvSpPr>
        <p:spPr/>
        <p:txBody>
          <a:bodyPr/>
          <a:lstStyle/>
          <a:p>
            <a:r>
              <a:rPr lang="en-US" dirty="0" smtClean="0"/>
              <a:t>Complete the sentence with an appositive:</a:t>
            </a:r>
            <a:endParaRPr lang="en-US" dirty="0"/>
          </a:p>
        </p:txBody>
      </p:sp>
      <p:sp>
        <p:nvSpPr>
          <p:cNvPr id="4" name="Content Placeholder 3"/>
          <p:cNvSpPr>
            <a:spLocks noGrp="1"/>
          </p:cNvSpPr>
          <p:nvPr>
            <p:ph sz="half" idx="2"/>
          </p:nvPr>
        </p:nvSpPr>
        <p:spPr/>
        <p:txBody>
          <a:bodyPr/>
          <a:lstStyle/>
          <a:p>
            <a:r>
              <a:rPr lang="en-US" dirty="0" err="1" smtClean="0"/>
              <a:t>Leanora</a:t>
            </a:r>
            <a:r>
              <a:rPr lang="en-US" dirty="0" smtClean="0"/>
              <a:t> Sutter, __________________, enjoyed her job caring for an elderly, white man.</a:t>
            </a:r>
          </a:p>
          <a:p>
            <a:r>
              <a:rPr lang="en-US" dirty="0" smtClean="0"/>
              <a:t>Esther Hirsh, _____________________, came to live with Sara as a “fresh air kid” from New York City.</a:t>
            </a:r>
          </a:p>
          <a:p>
            <a:r>
              <a:rPr lang="en-US" dirty="0" smtClean="0"/>
              <a:t>Reynard Alexander, ________________, was hopeful that the townspeople would “come to their senses” about the Klan.</a:t>
            </a:r>
            <a:endParaRPr lang="en-US" dirty="0"/>
          </a:p>
        </p:txBody>
      </p:sp>
      <p:sp>
        <p:nvSpPr>
          <p:cNvPr id="5" name="Text Placeholder 4"/>
          <p:cNvSpPr>
            <a:spLocks noGrp="1"/>
          </p:cNvSpPr>
          <p:nvPr>
            <p:ph type="body" sz="quarter" idx="3"/>
          </p:nvPr>
        </p:nvSpPr>
        <p:spPr/>
        <p:txBody>
          <a:bodyPr/>
          <a:lstStyle/>
          <a:p>
            <a:r>
              <a:rPr lang="en-US" dirty="0" smtClean="0"/>
              <a:t>Write sentences that include the following appositives:</a:t>
            </a:r>
            <a:endParaRPr lang="en-US" dirty="0"/>
          </a:p>
        </p:txBody>
      </p:sp>
      <p:sp>
        <p:nvSpPr>
          <p:cNvPr id="6" name="Content Placeholder 5"/>
          <p:cNvSpPr>
            <a:spLocks noGrp="1"/>
          </p:cNvSpPr>
          <p:nvPr>
            <p:ph sz="quarter" idx="4"/>
          </p:nvPr>
        </p:nvSpPr>
        <p:spPr/>
        <p:txBody>
          <a:bodyPr/>
          <a:lstStyle/>
          <a:p>
            <a:r>
              <a:rPr lang="en-US" dirty="0"/>
              <a:t>a</a:t>
            </a:r>
            <a:r>
              <a:rPr lang="en-US" dirty="0" smtClean="0"/>
              <a:t>n independent woman</a:t>
            </a:r>
          </a:p>
          <a:p>
            <a:r>
              <a:rPr lang="en-US" dirty="0"/>
              <a:t>a</a:t>
            </a:r>
            <a:r>
              <a:rPr lang="en-US" dirty="0" smtClean="0"/>
              <a:t>n impressionable young man</a:t>
            </a:r>
          </a:p>
          <a:p>
            <a:r>
              <a:rPr lang="en-US" dirty="0"/>
              <a:t>a</a:t>
            </a:r>
            <a:r>
              <a:rPr lang="en-US" dirty="0" smtClean="0"/>
              <a:t>n outspoken clergyman</a:t>
            </a:r>
          </a:p>
          <a:p>
            <a:endParaRPr lang="en-US" dirty="0"/>
          </a:p>
        </p:txBody>
      </p:sp>
    </p:spTree>
    <p:extLst>
      <p:ext uri="{BB962C8B-B14F-4D97-AF65-F5344CB8AC3E}">
        <p14:creationId xmlns:p14="http://schemas.microsoft.com/office/powerpoint/2010/main" val="344124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3" y="533400"/>
            <a:ext cx="9751060" cy="5867400"/>
          </a:xfrm>
        </p:spPr>
        <p:txBody>
          <a:bodyPr>
            <a:normAutofit lnSpcReduction="10000"/>
          </a:bodyPr>
          <a:lstStyle/>
          <a:p>
            <a:pPr marL="0" indent="0">
              <a:buNone/>
            </a:pPr>
            <a:r>
              <a:rPr lang="en-US" dirty="0"/>
              <a:t>Insert the correct appositive into the appropriate sentence</a:t>
            </a:r>
            <a:r>
              <a:rPr lang="en-US" dirty="0" smtClean="0"/>
              <a:t>:</a:t>
            </a:r>
          </a:p>
          <a:p>
            <a:pPr marL="0" indent="0">
              <a:buNone/>
            </a:pPr>
            <a:endParaRPr lang="en-US" dirty="0"/>
          </a:p>
          <a:p>
            <a:pPr lvl="0"/>
            <a:r>
              <a:rPr lang="en-US" dirty="0"/>
              <a:t>leader of the Nationalist Party</a:t>
            </a:r>
          </a:p>
          <a:p>
            <a:pPr lvl="0"/>
            <a:r>
              <a:rPr lang="en-US" dirty="0"/>
              <a:t>leader after Mao Zedong died</a:t>
            </a:r>
          </a:p>
          <a:p>
            <a:pPr lvl="0"/>
            <a:r>
              <a:rPr lang="en-US" dirty="0"/>
              <a:t>leader of the </a:t>
            </a:r>
            <a:r>
              <a:rPr lang="en-US" dirty="0" smtClean="0"/>
              <a:t>Communists</a:t>
            </a:r>
            <a:endParaRPr lang="en-US" dirty="0"/>
          </a:p>
          <a:p>
            <a:pPr marL="0" indent="0">
              <a:buNone/>
            </a:pPr>
            <a:endParaRPr lang="en-US" dirty="0"/>
          </a:p>
          <a:p>
            <a:pPr lvl="0"/>
            <a:r>
              <a:rPr lang="en-US" dirty="0"/>
              <a:t>Mao Zedong, ___________________________, led a program called the Great Leap Forward to increase agricultural and industrial output. </a:t>
            </a:r>
          </a:p>
          <a:p>
            <a:pPr lvl="0"/>
            <a:r>
              <a:rPr lang="en-US" dirty="0"/>
              <a:t>Jiang </a:t>
            </a:r>
            <a:r>
              <a:rPr lang="en-US" dirty="0" err="1"/>
              <a:t>Jieshi</a:t>
            </a:r>
            <a:r>
              <a:rPr lang="en-US" dirty="0"/>
              <a:t>, ____________________________, took over after the death of Sun </a:t>
            </a:r>
            <a:r>
              <a:rPr lang="en-US" dirty="0" err="1"/>
              <a:t>Yixian</a:t>
            </a:r>
            <a:r>
              <a:rPr lang="en-US" dirty="0"/>
              <a:t> and began to strike at the Communist Party, which he saw as a threat to his leadership. </a:t>
            </a:r>
          </a:p>
          <a:p>
            <a:pPr lvl="0"/>
            <a:r>
              <a:rPr lang="en-US" dirty="0"/>
              <a:t>Deng Xiaoping, _________________________, brought more economic freedom to the country but little political change. </a:t>
            </a:r>
          </a:p>
          <a:p>
            <a:endParaRPr lang="en-US" dirty="0"/>
          </a:p>
        </p:txBody>
      </p:sp>
    </p:spTree>
    <p:extLst>
      <p:ext uri="{BB962C8B-B14F-4D97-AF65-F5344CB8AC3E}">
        <p14:creationId xmlns:p14="http://schemas.microsoft.com/office/powerpoint/2010/main" val="10130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B5D5-3D7F-4D57-9299-65E4672191E6}"/>
              </a:ext>
            </a:extLst>
          </p:cNvPr>
          <p:cNvSpPr>
            <a:spLocks noGrp="1"/>
          </p:cNvSpPr>
          <p:nvPr>
            <p:ph type="title"/>
          </p:nvPr>
        </p:nvSpPr>
        <p:spPr/>
        <p:txBody>
          <a:bodyPr>
            <a:normAutofit/>
          </a:bodyPr>
          <a:lstStyle/>
          <a:p>
            <a:r>
              <a:rPr lang="en-US" sz="4400" b="1" dirty="0"/>
              <a:t>Sentence-combining:</a:t>
            </a:r>
          </a:p>
        </p:txBody>
      </p:sp>
      <p:sp>
        <p:nvSpPr>
          <p:cNvPr id="3" name="Content Placeholder 2">
            <a:extLst>
              <a:ext uri="{FF2B5EF4-FFF2-40B4-BE49-F238E27FC236}">
                <a16:creationId xmlns:a16="http://schemas.microsoft.com/office/drawing/2014/main" id="{794AD7F3-C6FC-4ED9-8D0F-3D738D0C338E}"/>
              </a:ext>
            </a:extLst>
          </p:cNvPr>
          <p:cNvSpPr>
            <a:spLocks noGrp="1"/>
          </p:cNvSpPr>
          <p:nvPr>
            <p:ph idx="1"/>
          </p:nvPr>
        </p:nvSpPr>
        <p:spPr/>
        <p:txBody>
          <a:bodyPr>
            <a:normAutofit/>
          </a:bodyPr>
          <a:lstStyle/>
          <a:p>
            <a:r>
              <a:rPr lang="en-US" sz="3200" dirty="0"/>
              <a:t>teaches grammar &amp; usage effectively</a:t>
            </a:r>
          </a:p>
          <a:p>
            <a:r>
              <a:rPr lang="en-US" sz="3200" dirty="0"/>
              <a:t>allows students to see various options for crafting complex sentences</a:t>
            </a:r>
          </a:p>
          <a:p>
            <a:r>
              <a:rPr lang="en-US" sz="3200" dirty="0"/>
              <a:t>exposes students to varied writing structures</a:t>
            </a:r>
          </a:p>
          <a:p>
            <a:r>
              <a:rPr lang="en-US" sz="3200" dirty="0"/>
              <a:t>enhances syntactic flexibility</a:t>
            </a:r>
          </a:p>
        </p:txBody>
      </p:sp>
    </p:spTree>
    <p:extLst>
      <p:ext uri="{BB962C8B-B14F-4D97-AF65-F5344CB8AC3E}">
        <p14:creationId xmlns:p14="http://schemas.microsoft.com/office/powerpoint/2010/main" val="101403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304800"/>
            <a:ext cx="10744200" cy="3693319"/>
          </a:xfrm>
          <a:prstGeom prst="rect">
            <a:avLst/>
          </a:prstGeom>
          <a:noFill/>
        </p:spPr>
        <p:txBody>
          <a:bodyPr wrap="square" rtlCol="0">
            <a:spAutoFit/>
          </a:bodyPr>
          <a:lstStyle/>
          <a:p>
            <a:r>
              <a:rPr lang="en-US" dirty="0" smtClean="0"/>
              <a:t>Directions:  Combine the three sentences into one well-written sentence that means the same thing.</a:t>
            </a:r>
          </a:p>
          <a:p>
            <a:endParaRPr lang="en-US" dirty="0"/>
          </a:p>
          <a:p>
            <a:r>
              <a:rPr lang="en-US" dirty="0" smtClean="0"/>
              <a:t>Peter the Great was an absolute ruler.</a:t>
            </a:r>
          </a:p>
          <a:p>
            <a:r>
              <a:rPr lang="en-US" dirty="0" smtClean="0"/>
              <a:t>Peter the Great was a complicated man.</a:t>
            </a:r>
          </a:p>
          <a:p>
            <a:r>
              <a:rPr lang="en-US" dirty="0" smtClean="0"/>
              <a:t>Peter the Great modernized Russia.</a:t>
            </a:r>
          </a:p>
          <a:p>
            <a:endParaRPr lang="en-US" dirty="0"/>
          </a:p>
          <a:p>
            <a:r>
              <a:rPr lang="en-US" dirty="0" smtClean="0"/>
              <a:t>Habeas Corpus was an act of democracy.</a:t>
            </a:r>
          </a:p>
          <a:p>
            <a:r>
              <a:rPr lang="en-US" dirty="0" smtClean="0"/>
              <a:t>Habeas Corpus stated that an arrested person may secure a court order.</a:t>
            </a:r>
          </a:p>
          <a:p>
            <a:r>
              <a:rPr lang="en-US" dirty="0" smtClean="0"/>
              <a:t>Habeas Corpus stated that an arrested person has the right to a speedy trial.</a:t>
            </a:r>
          </a:p>
          <a:p>
            <a:endParaRPr lang="en-US" dirty="0"/>
          </a:p>
          <a:p>
            <a:r>
              <a:rPr lang="en-US" dirty="0" smtClean="0"/>
              <a:t>The Bill of Rights was a component of English Democracy.</a:t>
            </a:r>
          </a:p>
          <a:p>
            <a:r>
              <a:rPr lang="en-US" dirty="0" smtClean="0"/>
              <a:t>Parliament needed to approve taxes.</a:t>
            </a:r>
          </a:p>
          <a:p>
            <a:r>
              <a:rPr lang="en-US" dirty="0" smtClean="0"/>
              <a:t>Parliament needed to maintain the army.</a:t>
            </a:r>
          </a:p>
        </p:txBody>
      </p:sp>
    </p:spTree>
    <p:extLst>
      <p:ext uri="{BB962C8B-B14F-4D97-AF65-F5344CB8AC3E}">
        <p14:creationId xmlns:p14="http://schemas.microsoft.com/office/powerpoint/2010/main" val="35388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887F-FD7D-4F3D-B88B-F71E8D933BF5}"/>
              </a:ext>
            </a:extLst>
          </p:cNvPr>
          <p:cNvSpPr>
            <a:spLocks noGrp="1"/>
          </p:cNvSpPr>
          <p:nvPr>
            <p:ph type="title"/>
          </p:nvPr>
        </p:nvSpPr>
        <p:spPr/>
        <p:txBody>
          <a:bodyPr>
            <a:normAutofit/>
          </a:bodyPr>
          <a:lstStyle/>
          <a:p>
            <a:r>
              <a:rPr lang="en-US" sz="4400" b="1" dirty="0"/>
              <a:t>Sentence expansion:</a:t>
            </a:r>
          </a:p>
        </p:txBody>
      </p:sp>
      <p:sp>
        <p:nvSpPr>
          <p:cNvPr id="3" name="Content Placeholder 2">
            <a:extLst>
              <a:ext uri="{FF2B5EF4-FFF2-40B4-BE49-F238E27FC236}">
                <a16:creationId xmlns:a16="http://schemas.microsoft.com/office/drawing/2014/main" id="{DC4C0C29-CAF4-4F91-BE7F-850BFF5D1E93}"/>
              </a:ext>
            </a:extLst>
          </p:cNvPr>
          <p:cNvSpPr>
            <a:spLocks noGrp="1"/>
          </p:cNvSpPr>
          <p:nvPr>
            <p:ph idx="1"/>
          </p:nvPr>
        </p:nvSpPr>
        <p:spPr/>
        <p:txBody>
          <a:bodyPr>
            <a:normAutofit/>
          </a:bodyPr>
          <a:lstStyle/>
          <a:p>
            <a:r>
              <a:rPr lang="en-US" sz="3200" dirty="0"/>
              <a:t>enables students to anticipate what a reader needs to know and to provide that information</a:t>
            </a:r>
          </a:p>
          <a:p>
            <a:r>
              <a:rPr lang="en-US" sz="3200" dirty="0"/>
              <a:t>teaches note-taking strategies (key words, symbols, abbreviations)</a:t>
            </a:r>
          </a:p>
          <a:p>
            <a:r>
              <a:rPr lang="en-US" sz="3200" dirty="0"/>
              <a:t>enables students to craft written language structures</a:t>
            </a:r>
          </a:p>
          <a:p>
            <a:r>
              <a:rPr lang="en-US" sz="3200" dirty="0"/>
              <a:t>develops the ability to summarize, prepares student to revise more effectively</a:t>
            </a:r>
          </a:p>
          <a:p>
            <a:endParaRPr lang="en-US" sz="3200" dirty="0"/>
          </a:p>
        </p:txBody>
      </p:sp>
    </p:spTree>
    <p:extLst>
      <p:ext uri="{BB962C8B-B14F-4D97-AF65-F5344CB8AC3E}">
        <p14:creationId xmlns:p14="http://schemas.microsoft.com/office/powerpoint/2010/main" val="138052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457200"/>
            <a:ext cx="11201400" cy="3693319"/>
          </a:xfrm>
          <a:prstGeom prst="rect">
            <a:avLst/>
          </a:prstGeom>
          <a:noFill/>
        </p:spPr>
        <p:txBody>
          <a:bodyPr wrap="square" rtlCol="0">
            <a:spAutoFit/>
          </a:bodyPr>
          <a:lstStyle/>
          <a:p>
            <a:r>
              <a:rPr lang="en-US" u="sng" dirty="0" smtClean="0"/>
              <a:t>Sentence Expansion</a:t>
            </a:r>
          </a:p>
          <a:p>
            <a:r>
              <a:rPr lang="en-US" dirty="0" smtClean="0"/>
              <a:t>Directions:  Expand the following sentence using the question words.</a:t>
            </a:r>
          </a:p>
          <a:p>
            <a:endParaRPr lang="en-US" dirty="0"/>
          </a:p>
          <a:p>
            <a:r>
              <a:rPr lang="en-US" dirty="0" smtClean="0"/>
              <a:t>He/she is scared.</a:t>
            </a:r>
          </a:p>
          <a:p>
            <a:endParaRPr lang="en-US" dirty="0"/>
          </a:p>
          <a:p>
            <a:r>
              <a:rPr lang="en-US" dirty="0" smtClean="0"/>
              <a:t>Who: ……Mrs. Harmon…………</a:t>
            </a:r>
          </a:p>
          <a:p>
            <a:r>
              <a:rPr lang="en-US" dirty="0" smtClean="0"/>
              <a:t>When: ……when the police came…………………………………………….</a:t>
            </a:r>
          </a:p>
          <a:p>
            <a:r>
              <a:rPr lang="en-US" dirty="0" smtClean="0"/>
              <a:t>Where: …her apartment……………………………………………………</a:t>
            </a:r>
          </a:p>
          <a:p>
            <a:r>
              <a:rPr lang="en-US" dirty="0" smtClean="0"/>
              <a:t>Why:   they handcuffed her son and took him away and she didn’t know where they were taking him………</a:t>
            </a:r>
          </a:p>
          <a:p>
            <a:endParaRPr lang="en-US" dirty="0"/>
          </a:p>
          <a:p>
            <a:r>
              <a:rPr lang="en-US" dirty="0" smtClean="0"/>
              <a:t>Expanded Sentence:</a:t>
            </a:r>
          </a:p>
          <a:p>
            <a:r>
              <a:rPr lang="en-US" u="sng" dirty="0" smtClean="0"/>
              <a:t>Mrs. Harmon was scared when the police came to her apartment door and took her son away in handcuffs because she didn’t know what was going to happen to him!</a:t>
            </a:r>
            <a:endParaRPr lang="en-US" u="sng" dirty="0"/>
          </a:p>
        </p:txBody>
      </p:sp>
    </p:spTree>
    <p:extLst>
      <p:ext uri="{BB962C8B-B14F-4D97-AF65-F5344CB8AC3E}">
        <p14:creationId xmlns:p14="http://schemas.microsoft.com/office/powerpoint/2010/main" val="38655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457200"/>
            <a:ext cx="11049000" cy="6096000"/>
          </a:xfrm>
        </p:spPr>
        <p:txBody>
          <a:bodyPr>
            <a:normAutofit fontScale="62500" lnSpcReduction="20000"/>
          </a:bodyPr>
          <a:lstStyle/>
          <a:p>
            <a:r>
              <a:rPr lang="en-US" dirty="0"/>
              <a:t>Sentence Expansion:</a:t>
            </a:r>
          </a:p>
          <a:p>
            <a:r>
              <a:rPr lang="en-US" dirty="0"/>
              <a:t>Read the passage below, then expand the following sentence using the question words.  </a:t>
            </a:r>
          </a:p>
          <a:p>
            <a:r>
              <a:rPr lang="en-US" dirty="0"/>
              <a:t>The Communists, under Mao Zedong, rose to power in China after World War II. Their appeal to peasants and to women, their superior army, and lack of support for the Nationalists led to victory for the Communists. The communist government severely restricted the rights and freedoms of most Chinese. Later leaders, such as Deng </a:t>
            </a:r>
            <a:r>
              <a:rPr lang="en-US" dirty="0" err="1"/>
              <a:t>Ziaoping</a:t>
            </a:r>
            <a:r>
              <a:rPr lang="en-US" dirty="0"/>
              <a:t>, allowed free market reforms but little political freedom.  Violations of human rights in China have often made relations between China and the United State difficult. </a:t>
            </a:r>
            <a:endParaRPr lang="en-US" dirty="0" smtClean="0"/>
          </a:p>
          <a:p>
            <a:pPr marL="0" indent="0">
              <a:buNone/>
            </a:pPr>
            <a:endParaRPr lang="en-US" dirty="0"/>
          </a:p>
          <a:p>
            <a:r>
              <a:rPr lang="en-US" dirty="0"/>
              <a:t> Communism was complex.</a:t>
            </a:r>
          </a:p>
          <a:p>
            <a:pPr marL="0" indent="0">
              <a:buNone/>
            </a:pPr>
            <a:r>
              <a:rPr lang="en-US" dirty="0"/>
              <a:t> </a:t>
            </a:r>
          </a:p>
          <a:p>
            <a:r>
              <a:rPr lang="en-US" dirty="0"/>
              <a:t>** When: ………………………………………………………………………………………………………………………………………………….</a:t>
            </a:r>
          </a:p>
          <a:p>
            <a:r>
              <a:rPr lang="en-US" dirty="0"/>
              <a:t>Where: ……………………………………………………………………………………………………………………………………………………..</a:t>
            </a:r>
          </a:p>
          <a:p>
            <a:r>
              <a:rPr lang="en-US" dirty="0"/>
              <a:t>Who: ………………………………………………………………………………………………………………………………………………………..</a:t>
            </a:r>
          </a:p>
          <a:p>
            <a:r>
              <a:rPr lang="en-US" dirty="0"/>
              <a:t>Why: …………………………………………………………………………………………………………………………………………………………</a:t>
            </a:r>
          </a:p>
          <a:p>
            <a:pPr marL="0" indent="0">
              <a:buNone/>
            </a:pPr>
            <a:r>
              <a:rPr lang="en-US" dirty="0"/>
              <a:t> </a:t>
            </a:r>
          </a:p>
          <a:p>
            <a:r>
              <a:rPr lang="en-US" dirty="0"/>
              <a:t>Expand the sentence now starting with WHEN:</a:t>
            </a:r>
          </a:p>
          <a:p>
            <a:pPr marL="0" indent="0">
              <a:buNone/>
            </a:pPr>
            <a:r>
              <a:rPr lang="en-US" dirty="0" smtClean="0"/>
              <a:t>________________________________________________________________________________________________________________________________________________________________________________________________________</a:t>
            </a:r>
            <a:endParaRPr lang="en-US" dirty="0"/>
          </a:p>
          <a:p>
            <a:endParaRPr lang="en-US" dirty="0"/>
          </a:p>
        </p:txBody>
      </p:sp>
    </p:spTree>
    <p:extLst>
      <p:ext uri="{BB962C8B-B14F-4D97-AF65-F5344CB8AC3E}">
        <p14:creationId xmlns:p14="http://schemas.microsoft.com/office/powerpoint/2010/main" val="408398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0C57-D3E6-490C-8505-983973AA842F}"/>
              </a:ext>
            </a:extLst>
          </p:cNvPr>
          <p:cNvSpPr>
            <a:spLocks noGrp="1"/>
          </p:cNvSpPr>
          <p:nvPr>
            <p:ph type="title"/>
          </p:nvPr>
        </p:nvSpPr>
        <p:spPr/>
        <p:txBody>
          <a:bodyPr>
            <a:normAutofit/>
          </a:bodyPr>
          <a:lstStyle/>
          <a:p>
            <a:r>
              <a:rPr lang="en-US" sz="4400" b="1" dirty="0"/>
              <a:t>Planning using an outline:</a:t>
            </a:r>
          </a:p>
        </p:txBody>
      </p:sp>
      <p:sp>
        <p:nvSpPr>
          <p:cNvPr id="3" name="Content Placeholder 2">
            <a:extLst>
              <a:ext uri="{FF2B5EF4-FFF2-40B4-BE49-F238E27FC236}">
                <a16:creationId xmlns:a16="http://schemas.microsoft.com/office/drawing/2014/main" id="{20EF4B42-17FC-4499-B582-D3B57B7459DC}"/>
              </a:ext>
            </a:extLst>
          </p:cNvPr>
          <p:cNvSpPr>
            <a:spLocks noGrp="1"/>
          </p:cNvSpPr>
          <p:nvPr>
            <p:ph idx="1"/>
          </p:nvPr>
        </p:nvSpPr>
        <p:spPr/>
        <p:txBody>
          <a:bodyPr>
            <a:normAutofit fontScale="92500" lnSpcReduction="10000"/>
          </a:bodyPr>
          <a:lstStyle/>
          <a:p>
            <a:r>
              <a:rPr lang="en-US" sz="3200" dirty="0"/>
              <a:t>enables students to visualize beginning, middle, and end of a paragraph or composition</a:t>
            </a:r>
          </a:p>
          <a:p>
            <a:r>
              <a:rPr lang="en-US" sz="3200" dirty="0"/>
              <a:t>helps them distinguish between essential and non-essential material</a:t>
            </a:r>
          </a:p>
          <a:p>
            <a:r>
              <a:rPr lang="en-US" sz="3200" dirty="0"/>
              <a:t>encourages placing information in logical order</a:t>
            </a:r>
          </a:p>
          <a:p>
            <a:r>
              <a:rPr lang="en-US" sz="3200" dirty="0"/>
              <a:t>prevents repetition</a:t>
            </a:r>
          </a:p>
          <a:p>
            <a:r>
              <a:rPr lang="en-US" sz="3200" dirty="0"/>
              <a:t>improves ability to stick with the topic</a:t>
            </a:r>
          </a:p>
          <a:p>
            <a:r>
              <a:rPr lang="en-US" sz="3200" dirty="0"/>
              <a:t>promotes analytical thinking</a:t>
            </a:r>
          </a:p>
        </p:txBody>
      </p:sp>
    </p:spTree>
    <p:extLst>
      <p:ext uri="{BB962C8B-B14F-4D97-AF65-F5344CB8AC3E}">
        <p14:creationId xmlns:p14="http://schemas.microsoft.com/office/powerpoint/2010/main" val="113650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482600"/>
          </a:xfrm>
        </p:spPr>
        <p:txBody>
          <a:bodyPr>
            <a:normAutofit/>
          </a:bodyPr>
          <a:lstStyle/>
          <a:p>
            <a:r>
              <a:rPr lang="en-US" sz="2400" dirty="0" smtClean="0"/>
              <a:t>The Match Game:  Which Details go with Which Topic Sentence?</a:t>
            </a:r>
            <a:endParaRPr lang="en-US" sz="2400" dirty="0"/>
          </a:p>
        </p:txBody>
      </p:sp>
      <p:sp>
        <p:nvSpPr>
          <p:cNvPr id="3" name="Content Placeholder 2"/>
          <p:cNvSpPr>
            <a:spLocks noGrp="1"/>
          </p:cNvSpPr>
          <p:nvPr>
            <p:ph idx="1"/>
          </p:nvPr>
        </p:nvSpPr>
        <p:spPr>
          <a:xfrm>
            <a:off x="1218883" y="990600"/>
            <a:ext cx="9751060" cy="5080000"/>
          </a:xfrm>
        </p:spPr>
        <p:txBody>
          <a:bodyPr>
            <a:normAutofit/>
          </a:bodyPr>
          <a:lstStyle/>
          <a:p>
            <a:pPr marL="0" indent="0">
              <a:buNone/>
            </a:pPr>
            <a:r>
              <a:rPr lang="en-US" sz="1200" dirty="0" smtClean="0"/>
              <a:t>T.S. George Washington, the first president of the United States, had a remarkable life.</a:t>
            </a:r>
          </a:p>
          <a:p>
            <a:pPr marL="0" indent="0">
              <a:buNone/>
            </a:pPr>
            <a:r>
              <a:rPr lang="en-US" sz="1200" dirty="0" smtClean="0"/>
              <a:t>1……………………………………………………………………………………………………………………………….</a:t>
            </a:r>
          </a:p>
          <a:p>
            <a:pPr marL="0" indent="0">
              <a:buNone/>
            </a:pPr>
            <a:r>
              <a:rPr lang="en-US" sz="1200" dirty="0" smtClean="0"/>
              <a:t>2………………………………………………………………………………………………………………………………</a:t>
            </a:r>
          </a:p>
          <a:p>
            <a:pPr marL="0" indent="0">
              <a:buNone/>
            </a:pPr>
            <a:r>
              <a:rPr lang="en-US" sz="1200" dirty="0" smtClean="0"/>
              <a:t>3……………………………………………………………………………………………………………………………...</a:t>
            </a:r>
          </a:p>
          <a:p>
            <a:pPr marL="0" indent="0">
              <a:buNone/>
            </a:pPr>
            <a:r>
              <a:rPr lang="en-US" sz="1200" dirty="0" smtClean="0"/>
              <a:t>4………………………………………………………………………………………………………………………………..</a:t>
            </a:r>
          </a:p>
          <a:p>
            <a:pPr marL="0" indent="0">
              <a:buNone/>
            </a:pPr>
            <a:r>
              <a:rPr lang="en-US" sz="1200" dirty="0" smtClean="0"/>
              <a:t>T.S. Although Abraham Lincoln came from humble beginnings, he became one of the greatest American presidents.</a:t>
            </a:r>
          </a:p>
          <a:p>
            <a:pPr marL="0" indent="0">
              <a:buNone/>
            </a:pPr>
            <a:r>
              <a:rPr lang="en-US" sz="1200" dirty="0" smtClean="0"/>
              <a:t>1</a:t>
            </a:r>
            <a:r>
              <a:rPr lang="en-US" sz="1200" dirty="0" smtClean="0"/>
              <a:t>……………………………………………………………………………………………………………………………………………….</a:t>
            </a:r>
          </a:p>
          <a:p>
            <a:pPr marL="0" indent="0">
              <a:buNone/>
            </a:pPr>
            <a:r>
              <a:rPr lang="en-US" sz="1200" dirty="0" smtClean="0"/>
              <a:t>2……………………………………………………………………………………………………………………………………………….</a:t>
            </a:r>
          </a:p>
          <a:p>
            <a:pPr marL="0" indent="0">
              <a:buNone/>
            </a:pPr>
            <a:r>
              <a:rPr lang="en-US" sz="1200" dirty="0" smtClean="0"/>
              <a:t>3………………………………………………………………………………………………………………………………………………………</a:t>
            </a:r>
          </a:p>
          <a:p>
            <a:pPr marL="0" indent="0">
              <a:buNone/>
            </a:pPr>
            <a:r>
              <a:rPr lang="en-US" sz="1200" dirty="0" smtClean="0"/>
              <a:t>4………………………………………………………………………………………………………………………………………………………</a:t>
            </a:r>
          </a:p>
          <a:p>
            <a:pPr marL="0" indent="0">
              <a:buNone/>
            </a:pPr>
            <a:r>
              <a:rPr lang="en-US" sz="1200" dirty="0" smtClean="0"/>
              <a:t>Log cabin/self-educated	Revolutionary War	Gettysburg Address	Father of his country	</a:t>
            </a:r>
          </a:p>
          <a:p>
            <a:pPr marL="0" indent="0">
              <a:buNone/>
            </a:pPr>
            <a:r>
              <a:rPr lang="en-US" sz="1200" dirty="0" smtClean="0"/>
              <a:t>Emancipation Proclamation	Leader/Continental Congress	Crossed Delaware/1776/Christmas</a:t>
            </a:r>
          </a:p>
          <a:p>
            <a:pPr marL="0" indent="0">
              <a:buNone/>
            </a:pPr>
            <a:r>
              <a:rPr lang="en-US" sz="1200" dirty="0" smtClean="0"/>
              <a:t>Civil War/preservation of the Union</a:t>
            </a:r>
          </a:p>
          <a:p>
            <a:pPr marL="0" indent="0">
              <a:buNone/>
            </a:pPr>
            <a:endParaRPr lang="en-US" sz="1400" dirty="0" smtClean="0"/>
          </a:p>
          <a:p>
            <a:endParaRPr lang="en-US" sz="2000" dirty="0" smtClean="0"/>
          </a:p>
        </p:txBody>
      </p:sp>
    </p:spTree>
    <p:extLst>
      <p:ext uri="{BB962C8B-B14F-4D97-AF65-F5344CB8AC3E}">
        <p14:creationId xmlns:p14="http://schemas.microsoft.com/office/powerpoint/2010/main" val="75502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A83C-BEC4-4F7B-8788-D2CC483841EA}"/>
              </a:ext>
            </a:extLst>
          </p:cNvPr>
          <p:cNvSpPr>
            <a:spLocks noGrp="1"/>
          </p:cNvSpPr>
          <p:nvPr>
            <p:ph type="title"/>
          </p:nvPr>
        </p:nvSpPr>
        <p:spPr/>
        <p:txBody>
          <a:bodyPr>
            <a:normAutofit/>
          </a:bodyPr>
          <a:lstStyle/>
          <a:p>
            <a:r>
              <a:rPr lang="en-US" sz="4400" b="1" dirty="0"/>
              <a:t>Summarizing</a:t>
            </a:r>
          </a:p>
        </p:txBody>
      </p:sp>
      <p:sp>
        <p:nvSpPr>
          <p:cNvPr id="3" name="Content Placeholder 2">
            <a:extLst>
              <a:ext uri="{FF2B5EF4-FFF2-40B4-BE49-F238E27FC236}">
                <a16:creationId xmlns:a16="http://schemas.microsoft.com/office/drawing/2014/main" id="{B1C61F93-3A18-43C8-8592-873DD9351751}"/>
              </a:ext>
            </a:extLst>
          </p:cNvPr>
          <p:cNvSpPr>
            <a:spLocks noGrp="1"/>
          </p:cNvSpPr>
          <p:nvPr>
            <p:ph idx="1"/>
          </p:nvPr>
        </p:nvSpPr>
        <p:spPr/>
        <p:txBody>
          <a:bodyPr>
            <a:normAutofit fontScale="70000" lnSpcReduction="20000"/>
          </a:bodyPr>
          <a:lstStyle/>
          <a:p>
            <a:r>
              <a:rPr lang="en-US" sz="3200" dirty="0"/>
              <a:t>boosts reading comprehension</a:t>
            </a:r>
          </a:p>
          <a:p>
            <a:r>
              <a:rPr lang="en-US" sz="3200" dirty="0"/>
              <a:t>generates concise and accurate responses to questions</a:t>
            </a:r>
          </a:p>
          <a:p>
            <a:r>
              <a:rPr lang="en-US" sz="3200" dirty="0"/>
              <a:t>maintains focus on the main idea and supporting details</a:t>
            </a:r>
          </a:p>
          <a:p>
            <a:r>
              <a:rPr lang="en-US" sz="3200" dirty="0"/>
              <a:t>helps students learn to paraphrase</a:t>
            </a:r>
          </a:p>
          <a:p>
            <a:r>
              <a:rPr lang="en-US" sz="3200" dirty="0"/>
              <a:t>enables students to synthesize information from multiple sources</a:t>
            </a:r>
          </a:p>
          <a:p>
            <a:r>
              <a:rPr lang="en-US" sz="3200" dirty="0"/>
              <a:t>allows students to analyze information</a:t>
            </a:r>
          </a:p>
          <a:p>
            <a:r>
              <a:rPr lang="en-US" sz="3200" dirty="0"/>
              <a:t>develops the ability to make generalizations</a:t>
            </a:r>
          </a:p>
          <a:p>
            <a:r>
              <a:rPr lang="en-US" sz="3200" dirty="0"/>
              <a:t>helps students recall the material they’re learning</a:t>
            </a:r>
          </a:p>
          <a:p>
            <a:r>
              <a:rPr lang="en-US" sz="3200" dirty="0"/>
              <a:t>provides a comprehension check </a:t>
            </a:r>
          </a:p>
        </p:txBody>
      </p:sp>
    </p:spTree>
    <p:extLst>
      <p:ext uri="{BB962C8B-B14F-4D97-AF65-F5344CB8AC3E}">
        <p14:creationId xmlns:p14="http://schemas.microsoft.com/office/powerpoint/2010/main" val="177377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3454400"/>
          </a:xfrm>
        </p:spPr>
        <p:txBody>
          <a:bodyPr>
            <a:normAutofit/>
          </a:bodyPr>
          <a:lstStyle/>
          <a:p>
            <a:pPr algn="ctr"/>
            <a:r>
              <a:rPr lang="en-US" sz="4000" dirty="0"/>
              <a:t>The Hochman Method strategies are used to check students’ comprehension and deepen their understanding of the content they are </a:t>
            </a:r>
            <a:r>
              <a:rPr lang="en-US" sz="4000" dirty="0" smtClean="0"/>
              <a:t>learning.  </a:t>
            </a:r>
            <a:endParaRPr lang="en-US" sz="4000" dirty="0"/>
          </a:p>
        </p:txBody>
      </p:sp>
      <p:sp>
        <p:nvSpPr>
          <p:cNvPr id="14" name="Content Placeholder 13"/>
          <p:cNvSpPr>
            <a:spLocks noGrp="1"/>
          </p:cNvSpPr>
          <p:nvPr>
            <p:ph idx="1"/>
          </p:nvPr>
        </p:nvSpPr>
        <p:spPr/>
        <p:txBody>
          <a:bodyPr>
            <a:normAutofit/>
          </a:bodyPr>
          <a:lstStyle/>
          <a:p>
            <a:pPr marL="0" indent="0">
              <a:buNone/>
            </a:pPr>
            <a:endParaRPr lang="en-US" dirty="0"/>
          </a:p>
          <a:p>
            <a:pPr marL="0" indent="0">
              <a:buNone/>
            </a:pPr>
            <a:endParaRPr lang="en-US" b="1"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Single-Paragraph Outline</a:t>
            </a:r>
            <a:endParaRPr lang="en-US" dirty="0"/>
          </a:p>
        </p:txBody>
      </p:sp>
      <p:sp>
        <p:nvSpPr>
          <p:cNvPr id="3" name="Content Placeholder 2"/>
          <p:cNvSpPr>
            <a:spLocks noGrp="1"/>
          </p:cNvSpPr>
          <p:nvPr>
            <p:ph idx="1"/>
          </p:nvPr>
        </p:nvSpPr>
        <p:spPr/>
        <p:txBody>
          <a:bodyPr/>
          <a:lstStyle/>
          <a:p>
            <a:pPr marL="0" indent="0">
              <a:buNone/>
            </a:pPr>
            <a:r>
              <a:rPr lang="en-US" b="1" dirty="0" smtClean="0"/>
              <a:t>T.S</a:t>
            </a:r>
            <a:r>
              <a:rPr lang="en-US" dirty="0" smtClean="0"/>
              <a:t>. </a:t>
            </a:r>
            <a:r>
              <a:rPr lang="en-US" u="sng" dirty="0" smtClean="0"/>
              <a:t>Some People say video games are bad but I disagree!</a:t>
            </a:r>
          </a:p>
          <a:p>
            <a:pPr marL="0" indent="0">
              <a:buNone/>
            </a:pPr>
            <a:r>
              <a:rPr lang="en-US" dirty="0" smtClean="0"/>
              <a:t>1……help manage stress…………………………………………………………..</a:t>
            </a:r>
          </a:p>
          <a:p>
            <a:pPr marL="0" indent="0">
              <a:buNone/>
            </a:pPr>
            <a:r>
              <a:rPr lang="en-US" dirty="0" smtClean="0"/>
              <a:t>2……improves focus + attention……………………………………………………………</a:t>
            </a:r>
          </a:p>
          <a:p>
            <a:pPr marL="0" indent="0">
              <a:buNone/>
            </a:pPr>
            <a:r>
              <a:rPr lang="en-US" dirty="0" smtClean="0"/>
              <a:t>3……improves eyesight …………………………………………………………...</a:t>
            </a:r>
          </a:p>
          <a:p>
            <a:pPr marL="0" indent="0">
              <a:buNone/>
            </a:pPr>
            <a:r>
              <a:rPr lang="en-US" dirty="0" smtClean="0"/>
              <a:t>4……helps decision-making……………………………………………………………</a:t>
            </a:r>
          </a:p>
          <a:p>
            <a:pPr marL="0" indent="0">
              <a:buNone/>
            </a:pPr>
            <a:r>
              <a:rPr lang="en-US" b="1" dirty="0" err="1" smtClean="0"/>
              <a:t>C.S.</a:t>
            </a:r>
            <a:r>
              <a:rPr lang="en-US" u="sng" dirty="0" err="1" smtClean="0"/>
              <a:t>Do</a:t>
            </a:r>
            <a:r>
              <a:rPr lang="en-US" u="sng" dirty="0" smtClean="0"/>
              <a:t> you agree with me that video games are not that bad?</a:t>
            </a:r>
            <a:endParaRPr lang="en-US" b="1" dirty="0"/>
          </a:p>
        </p:txBody>
      </p:sp>
    </p:spTree>
    <p:extLst>
      <p:ext uri="{BB962C8B-B14F-4D97-AF65-F5344CB8AC3E}">
        <p14:creationId xmlns:p14="http://schemas.microsoft.com/office/powerpoint/2010/main" val="38938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6B36-2339-4B5E-B944-6E1DD066F5EA}"/>
              </a:ext>
            </a:extLst>
          </p:cNvPr>
          <p:cNvSpPr>
            <a:spLocks noGrp="1"/>
          </p:cNvSpPr>
          <p:nvPr>
            <p:ph type="title"/>
          </p:nvPr>
        </p:nvSpPr>
        <p:spPr/>
        <p:txBody>
          <a:bodyPr>
            <a:normAutofit/>
          </a:bodyPr>
          <a:lstStyle/>
          <a:p>
            <a:r>
              <a:rPr lang="en-US" sz="4400" b="1" dirty="0"/>
              <a:t>Using transitions</a:t>
            </a:r>
          </a:p>
        </p:txBody>
      </p:sp>
      <p:sp>
        <p:nvSpPr>
          <p:cNvPr id="3" name="Content Placeholder 2">
            <a:extLst>
              <a:ext uri="{FF2B5EF4-FFF2-40B4-BE49-F238E27FC236}">
                <a16:creationId xmlns:a16="http://schemas.microsoft.com/office/drawing/2014/main" id="{C730C807-CECD-4860-BBC1-1CAF9DB0B71E}"/>
              </a:ext>
            </a:extLst>
          </p:cNvPr>
          <p:cNvSpPr>
            <a:spLocks noGrp="1"/>
          </p:cNvSpPr>
          <p:nvPr>
            <p:ph idx="1"/>
          </p:nvPr>
        </p:nvSpPr>
        <p:spPr/>
        <p:txBody>
          <a:bodyPr>
            <a:normAutofit fontScale="92500" lnSpcReduction="20000"/>
          </a:bodyPr>
          <a:lstStyle/>
          <a:p>
            <a:r>
              <a:rPr lang="en-US" sz="3200" dirty="0"/>
              <a:t>shows the relationship between ideas</a:t>
            </a:r>
          </a:p>
          <a:p>
            <a:r>
              <a:rPr lang="en-US" sz="3200" dirty="0"/>
              <a:t>provides connections between sentences, paragraphs and sections</a:t>
            </a:r>
          </a:p>
          <a:p>
            <a:r>
              <a:rPr lang="en-US" sz="3200" dirty="0"/>
              <a:t>provides cues for the reader about how to react, think about the writing or process the information presented</a:t>
            </a:r>
          </a:p>
          <a:p>
            <a:r>
              <a:rPr lang="en-US" sz="3200" dirty="0"/>
              <a:t>helps the reader see the relationships between the main idea and the support presented for it</a:t>
            </a:r>
          </a:p>
          <a:p>
            <a:r>
              <a:rPr lang="en-US" sz="3200" dirty="0"/>
              <a:t>provides additional information to a reader</a:t>
            </a:r>
          </a:p>
          <a:p>
            <a:r>
              <a:rPr lang="en-US" sz="3200" dirty="0"/>
              <a:t>signals examples of textual evidence</a:t>
            </a:r>
          </a:p>
        </p:txBody>
      </p:sp>
    </p:spTree>
    <p:extLst>
      <p:ext uri="{BB962C8B-B14F-4D97-AF65-F5344CB8AC3E}">
        <p14:creationId xmlns:p14="http://schemas.microsoft.com/office/powerpoint/2010/main" val="79788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the steps to expand (x-5)(x+5) into quadratic form.</a:t>
            </a:r>
            <a:endParaRPr lang="en-US" dirty="0"/>
          </a:p>
        </p:txBody>
      </p:sp>
      <p:sp>
        <p:nvSpPr>
          <p:cNvPr id="3" name="Content Placeholder 2"/>
          <p:cNvSpPr>
            <a:spLocks noGrp="1"/>
          </p:cNvSpPr>
          <p:nvPr>
            <p:ph idx="1"/>
          </p:nvPr>
        </p:nvSpPr>
        <p:spPr/>
        <p:txBody>
          <a:bodyPr/>
          <a:lstStyle/>
          <a:p>
            <a:pPr marL="0" indent="0">
              <a:buNone/>
            </a:pPr>
            <a:r>
              <a:rPr lang="en-US" dirty="0" smtClean="0"/>
              <a:t>First,_______________________________________________________.</a:t>
            </a:r>
          </a:p>
          <a:p>
            <a:pPr marL="0" indent="0">
              <a:buNone/>
            </a:pPr>
            <a:r>
              <a:rPr lang="en-US" dirty="0" smtClean="0"/>
              <a:t>Second, _____________________________________________________.</a:t>
            </a:r>
          </a:p>
          <a:p>
            <a:pPr marL="0" indent="0">
              <a:buNone/>
            </a:pPr>
            <a:r>
              <a:rPr lang="en-US" dirty="0" smtClean="0"/>
              <a:t>Next, ________________________________________________________.</a:t>
            </a:r>
          </a:p>
          <a:p>
            <a:pPr marL="0" indent="0">
              <a:buNone/>
            </a:pPr>
            <a:r>
              <a:rPr lang="en-US" dirty="0" smtClean="0"/>
              <a:t>Then, _______________________________________________________.</a:t>
            </a:r>
          </a:p>
          <a:p>
            <a:pPr marL="0" indent="0">
              <a:buNone/>
            </a:pPr>
            <a:r>
              <a:rPr lang="en-US" dirty="0" smtClean="0"/>
              <a:t>Finally, ______________________________________________________.</a:t>
            </a:r>
            <a:endParaRPr lang="en-US" dirty="0"/>
          </a:p>
        </p:txBody>
      </p:sp>
    </p:spTree>
    <p:extLst>
      <p:ext uri="{BB962C8B-B14F-4D97-AF65-F5344CB8AC3E}">
        <p14:creationId xmlns:p14="http://schemas.microsoft.com/office/powerpoint/2010/main" val="28428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28CBF-58B5-41FB-A23C-1998A0C2FFA8}"/>
              </a:ext>
            </a:extLst>
          </p:cNvPr>
          <p:cNvSpPr txBox="1"/>
          <p:nvPr/>
        </p:nvSpPr>
        <p:spPr>
          <a:xfrm>
            <a:off x="2055812" y="1524000"/>
            <a:ext cx="7924800" cy="2308324"/>
          </a:xfrm>
          <a:prstGeom prst="rect">
            <a:avLst/>
          </a:prstGeom>
          <a:noFill/>
        </p:spPr>
        <p:txBody>
          <a:bodyPr wrap="square" rtlCol="0">
            <a:spAutoFit/>
          </a:bodyPr>
          <a:lstStyle/>
          <a:p>
            <a:pPr algn="ctr"/>
            <a:r>
              <a:rPr lang="en-US" sz="7200" dirty="0"/>
              <a:t>The </a:t>
            </a:r>
          </a:p>
          <a:p>
            <a:pPr algn="ctr"/>
            <a:r>
              <a:rPr lang="en-US" sz="7200" kern="1200" dirty="0">
                <a:solidFill>
                  <a:schemeClr val="tx1"/>
                </a:solidFill>
                <a:latin typeface="+mn-lt"/>
                <a:ea typeface="+mn-ea"/>
                <a:cs typeface="+mn-cs"/>
              </a:rPr>
              <a:t>Strategies</a:t>
            </a:r>
          </a:p>
        </p:txBody>
      </p:sp>
    </p:spTree>
    <p:extLst>
      <p:ext uri="{BB962C8B-B14F-4D97-AF65-F5344CB8AC3E}">
        <p14:creationId xmlns:p14="http://schemas.microsoft.com/office/powerpoint/2010/main" val="25279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3027-BBA2-46FB-97FE-9FFA7A322E46}"/>
              </a:ext>
            </a:extLst>
          </p:cNvPr>
          <p:cNvSpPr>
            <a:spLocks noGrp="1"/>
          </p:cNvSpPr>
          <p:nvPr>
            <p:ph type="title"/>
          </p:nvPr>
        </p:nvSpPr>
        <p:spPr/>
        <p:txBody>
          <a:bodyPr>
            <a:normAutofit/>
          </a:bodyPr>
          <a:lstStyle/>
          <a:p>
            <a:r>
              <a:rPr lang="en-US" sz="4800" b="1" dirty="0"/>
              <a:t>Fragment Activities:</a:t>
            </a:r>
          </a:p>
        </p:txBody>
      </p:sp>
      <p:sp>
        <p:nvSpPr>
          <p:cNvPr id="3" name="Content Placeholder 2">
            <a:extLst>
              <a:ext uri="{FF2B5EF4-FFF2-40B4-BE49-F238E27FC236}">
                <a16:creationId xmlns:a16="http://schemas.microsoft.com/office/drawing/2014/main" id="{9C9627F0-85FE-4D47-B89A-FF9D4C50C8F8}"/>
              </a:ext>
            </a:extLst>
          </p:cNvPr>
          <p:cNvSpPr>
            <a:spLocks noGrp="1"/>
          </p:cNvSpPr>
          <p:nvPr>
            <p:ph idx="1"/>
          </p:nvPr>
        </p:nvSpPr>
        <p:spPr/>
        <p:txBody>
          <a:bodyPr>
            <a:normAutofit/>
          </a:bodyPr>
          <a:lstStyle/>
          <a:p>
            <a:r>
              <a:rPr lang="en-US" sz="3200" dirty="0"/>
              <a:t>help students understand concept of a complete sentence and discern sentence boundaries</a:t>
            </a:r>
          </a:p>
          <a:p>
            <a:r>
              <a:rPr lang="en-US" sz="3200" dirty="0"/>
              <a:t>help students understand the meanings of subjects, predicates and prepositional phrases</a:t>
            </a:r>
          </a:p>
          <a:p>
            <a:r>
              <a:rPr lang="en-US" sz="3200" dirty="0"/>
              <a:t>encourage careful reading</a:t>
            </a:r>
          </a:p>
        </p:txBody>
      </p:sp>
    </p:spTree>
    <p:extLst>
      <p:ext uri="{BB962C8B-B14F-4D97-AF65-F5344CB8AC3E}">
        <p14:creationId xmlns:p14="http://schemas.microsoft.com/office/powerpoint/2010/main" val="13584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Sentence a Sentence?</a:t>
            </a:r>
            <a:br>
              <a:rPr lang="en-US" dirty="0" smtClean="0"/>
            </a:br>
            <a:r>
              <a:rPr lang="en-US" dirty="0" smtClean="0"/>
              <a:t>Fragments</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smtClean="0"/>
              <a:t>A </a:t>
            </a:r>
            <a:r>
              <a:rPr lang="en-US" sz="1600" i="1" dirty="0" smtClean="0"/>
              <a:t>fragment</a:t>
            </a:r>
            <a:r>
              <a:rPr lang="en-US" sz="1600" dirty="0" smtClean="0"/>
              <a:t> is a group of words that is not grammatically a complete sentence.  It is missing a key component of the sentence, usually lacking a subject, verb, or both.  Read the following and identify each as a sentence or fragment.  If you are unsure, read it aloud.  Is it a complete thought?  Does it sound unfinished?  Does it tell the subject or who or what the sentence is about?  Does it have a predicate, what the subject is or does?</a:t>
            </a:r>
          </a:p>
          <a:p>
            <a:pPr marL="342900" indent="-342900">
              <a:buFont typeface="+mj-lt"/>
              <a:buAutoNum type="arabicParenR"/>
            </a:pPr>
            <a:r>
              <a:rPr lang="en-US" sz="1600" dirty="0" smtClean="0"/>
              <a:t>_______ made observations about the rocks on the shore</a:t>
            </a:r>
          </a:p>
          <a:p>
            <a:pPr marL="342900" indent="-342900">
              <a:buFont typeface="+mj-lt"/>
              <a:buAutoNum type="arabicParenR"/>
            </a:pPr>
            <a:r>
              <a:rPr lang="en-US" sz="1600" dirty="0" smtClean="0"/>
              <a:t>_______ scientists study the world around them by making observations and drawing conclusions</a:t>
            </a:r>
          </a:p>
          <a:p>
            <a:pPr marL="342900" indent="-342900">
              <a:buFont typeface="+mj-lt"/>
              <a:buAutoNum type="arabicParenR"/>
            </a:pPr>
            <a:r>
              <a:rPr lang="en-US" sz="1600" dirty="0" smtClean="0"/>
              <a:t>_______ was bubbling and overflowed onto the table</a:t>
            </a:r>
          </a:p>
          <a:p>
            <a:pPr marL="342900" indent="-342900">
              <a:buFont typeface="+mj-lt"/>
              <a:buAutoNum type="arabicParenR"/>
            </a:pPr>
            <a:r>
              <a:rPr lang="en-US" sz="1600" dirty="0" smtClean="0"/>
              <a:t>_______ students concluded </a:t>
            </a:r>
          </a:p>
          <a:p>
            <a:pPr marL="342900" indent="-342900">
              <a:buFont typeface="+mj-lt"/>
              <a:buAutoNum type="arabicParenR"/>
            </a:pPr>
            <a:r>
              <a:rPr lang="en-US" sz="1600" dirty="0" smtClean="0"/>
              <a:t>Choose one of the fragments and turn it into a complete sentence:</a:t>
            </a:r>
          </a:p>
          <a:p>
            <a:pPr marL="0" indent="0">
              <a:buNone/>
            </a:pPr>
            <a:r>
              <a:rPr lang="en-US" sz="1600" dirty="0" smtClean="0"/>
              <a:t>____________________________________________________________________________________________________________________________________________________________________________________________</a:t>
            </a:r>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222205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612" y="838200"/>
            <a:ext cx="10515600" cy="461665"/>
          </a:xfrm>
          <a:prstGeom prst="rect">
            <a:avLst/>
          </a:prstGeom>
          <a:noFill/>
        </p:spPr>
        <p:txBody>
          <a:bodyPr wrap="square" rtlCol="0">
            <a:spAutoFit/>
          </a:bodyPr>
          <a:lstStyle/>
          <a:p>
            <a:r>
              <a:rPr lang="en-US" sz="2400" dirty="0" smtClean="0"/>
              <a:t>Examples of </a:t>
            </a:r>
            <a:r>
              <a:rPr lang="en-US" sz="2400" b="1" u="sng" dirty="0" smtClean="0"/>
              <a:t>Sentence Stems </a:t>
            </a:r>
            <a:r>
              <a:rPr lang="en-US" sz="2400" dirty="0" smtClean="0"/>
              <a:t>from a Global 2 History &amp; Geography Classroom</a:t>
            </a:r>
            <a:endParaRPr lang="en-US" sz="2400" dirty="0"/>
          </a:p>
        </p:txBody>
      </p:sp>
      <p:sp>
        <p:nvSpPr>
          <p:cNvPr id="3" name="TextBox 2"/>
          <p:cNvSpPr txBox="1"/>
          <p:nvPr/>
        </p:nvSpPr>
        <p:spPr>
          <a:xfrm>
            <a:off x="1065212" y="1676400"/>
            <a:ext cx="9677400" cy="3724096"/>
          </a:xfrm>
          <a:prstGeom prst="rect">
            <a:avLst/>
          </a:prstGeom>
          <a:noFill/>
        </p:spPr>
        <p:txBody>
          <a:bodyPr wrap="square" rtlCol="0">
            <a:spAutoFit/>
          </a:bodyPr>
          <a:lstStyle/>
          <a:p>
            <a:pPr algn="ctr"/>
            <a:r>
              <a:rPr lang="en-US" sz="2000" b="1" u="sng" dirty="0" smtClean="0"/>
              <a:t>Early Cold War Cognition Check</a:t>
            </a:r>
          </a:p>
          <a:p>
            <a:endParaRPr lang="en-US" dirty="0"/>
          </a:p>
          <a:p>
            <a:r>
              <a:rPr lang="en-US" dirty="0" smtClean="0"/>
              <a:t>The Marshall Plan was focused on ___________________________________________________</a:t>
            </a:r>
          </a:p>
          <a:p>
            <a:endParaRPr lang="en-US" dirty="0"/>
          </a:p>
          <a:p>
            <a:r>
              <a:rPr lang="en-US" dirty="0" smtClean="0"/>
              <a:t>The Marshall Plan was successful because _____________________________________________</a:t>
            </a:r>
          </a:p>
          <a:p>
            <a:endParaRPr lang="en-US" dirty="0"/>
          </a:p>
          <a:p>
            <a:r>
              <a:rPr lang="en-US" dirty="0" smtClean="0"/>
              <a:t>The Berlin Blockade was created by Stalin to ___________________________________________</a:t>
            </a:r>
          </a:p>
          <a:p>
            <a:endParaRPr lang="en-US" dirty="0"/>
          </a:p>
          <a:p>
            <a:r>
              <a:rPr lang="en-US" dirty="0" smtClean="0"/>
              <a:t>The Truman Doctrine was initially focused on _________________________________________</a:t>
            </a:r>
          </a:p>
          <a:p>
            <a:endParaRPr lang="en-US" dirty="0"/>
          </a:p>
          <a:p>
            <a:r>
              <a:rPr lang="en-US" dirty="0" smtClean="0"/>
              <a:t>The Truman Doctrine is SIMILAR to the Marshall Plan because __________________________</a:t>
            </a:r>
          </a:p>
          <a:p>
            <a:endParaRPr lang="en-US" dirty="0"/>
          </a:p>
          <a:p>
            <a:r>
              <a:rPr lang="en-US" dirty="0" smtClean="0"/>
              <a:t>The Truman Doctrine is DIFFERENT than the Marshall Plan because _____________________</a:t>
            </a:r>
            <a:endParaRPr lang="en-US" dirty="0"/>
          </a:p>
        </p:txBody>
      </p:sp>
    </p:spTree>
    <p:extLst>
      <p:ext uri="{BB962C8B-B14F-4D97-AF65-F5344CB8AC3E}">
        <p14:creationId xmlns:p14="http://schemas.microsoft.com/office/powerpoint/2010/main" val="405992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23A1-E1C5-41DE-A2D4-329167B9BE58}"/>
              </a:ext>
            </a:extLst>
          </p:cNvPr>
          <p:cNvSpPr>
            <a:spLocks noGrp="1"/>
          </p:cNvSpPr>
          <p:nvPr>
            <p:ph type="title"/>
          </p:nvPr>
        </p:nvSpPr>
        <p:spPr/>
        <p:txBody>
          <a:bodyPr>
            <a:normAutofit/>
          </a:bodyPr>
          <a:lstStyle/>
          <a:p>
            <a:r>
              <a:rPr lang="en-US" sz="4800" b="1" dirty="0"/>
              <a:t>Sentence-Type Activities:</a:t>
            </a:r>
          </a:p>
        </p:txBody>
      </p:sp>
      <p:sp>
        <p:nvSpPr>
          <p:cNvPr id="3" name="Content Placeholder 2">
            <a:extLst>
              <a:ext uri="{FF2B5EF4-FFF2-40B4-BE49-F238E27FC236}">
                <a16:creationId xmlns:a16="http://schemas.microsoft.com/office/drawing/2014/main" id="{B621B634-66E3-4965-ACA2-EEDF9E711539}"/>
              </a:ext>
            </a:extLst>
          </p:cNvPr>
          <p:cNvSpPr>
            <a:spLocks noGrp="1"/>
          </p:cNvSpPr>
          <p:nvPr>
            <p:ph idx="1"/>
          </p:nvPr>
        </p:nvSpPr>
        <p:spPr/>
        <p:txBody>
          <a:bodyPr>
            <a:normAutofit/>
          </a:bodyPr>
          <a:lstStyle/>
          <a:p>
            <a:r>
              <a:rPr lang="en-US" sz="3200" dirty="0"/>
              <a:t>enable students to vary sentence structure</a:t>
            </a:r>
          </a:p>
          <a:p>
            <a:r>
              <a:rPr lang="en-US" sz="3200" dirty="0"/>
              <a:t>provide one way to develop and improve concluding sentences</a:t>
            </a:r>
          </a:p>
          <a:p>
            <a:r>
              <a:rPr lang="en-US" sz="3200" dirty="0"/>
              <a:t>encourage students to formulate questions</a:t>
            </a:r>
          </a:p>
        </p:txBody>
      </p:sp>
    </p:spTree>
    <p:extLst>
      <p:ext uri="{BB962C8B-B14F-4D97-AF65-F5344CB8AC3E}">
        <p14:creationId xmlns:p14="http://schemas.microsoft.com/office/powerpoint/2010/main" val="23328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812" y="457200"/>
            <a:ext cx="10744200" cy="2862322"/>
          </a:xfrm>
          <a:prstGeom prst="rect">
            <a:avLst/>
          </a:prstGeom>
          <a:noFill/>
        </p:spPr>
        <p:txBody>
          <a:bodyPr wrap="square" rtlCol="0">
            <a:spAutoFit/>
          </a:bodyPr>
          <a:lstStyle/>
          <a:p>
            <a:pPr marL="342900" indent="-342900">
              <a:buFont typeface="+mj-lt"/>
              <a:buAutoNum type="arabicParenR"/>
            </a:pPr>
            <a:r>
              <a:rPr lang="en-US" dirty="0" smtClean="0"/>
              <a:t>Write a question using the word </a:t>
            </a:r>
            <a:r>
              <a:rPr lang="en-US" i="1" dirty="0" smtClean="0"/>
              <a:t>immigrants.</a:t>
            </a:r>
          </a:p>
          <a:p>
            <a:pPr marL="342900" indent="-342900">
              <a:buFont typeface="+mj-lt"/>
              <a:buAutoNum type="arabicParenR"/>
            </a:pPr>
            <a:endParaRPr lang="en-US" i="1" dirty="0"/>
          </a:p>
          <a:p>
            <a:pPr marL="342900" indent="-342900">
              <a:buFont typeface="+mj-lt"/>
              <a:buAutoNum type="arabicParenR"/>
            </a:pPr>
            <a:endParaRPr lang="en-US" i="1" dirty="0" smtClean="0"/>
          </a:p>
          <a:p>
            <a:pPr marL="342900" indent="-342900">
              <a:buFont typeface="+mj-lt"/>
              <a:buAutoNum type="arabicParenR"/>
            </a:pPr>
            <a:r>
              <a:rPr lang="en-US" dirty="0" smtClean="0"/>
              <a:t>Write a statement using </a:t>
            </a:r>
            <a:r>
              <a:rPr lang="en-US" i="1" dirty="0" smtClean="0"/>
              <a:t>Ellis Island.</a:t>
            </a:r>
            <a:endParaRPr lang="en-US" dirty="0" smtClean="0"/>
          </a:p>
          <a:p>
            <a:pPr marL="342900" indent="-342900">
              <a:buFont typeface="+mj-lt"/>
              <a:buAutoNum type="arabicParenR"/>
            </a:pPr>
            <a:endParaRPr lang="en-US" dirty="0"/>
          </a:p>
          <a:p>
            <a:pPr marL="342900" indent="-342900">
              <a:buFont typeface="+mj-lt"/>
              <a:buAutoNum type="arabicParenR"/>
            </a:pPr>
            <a:endParaRPr lang="en-US" dirty="0" smtClean="0"/>
          </a:p>
          <a:p>
            <a:pPr marL="342900" indent="-342900">
              <a:buFont typeface="+mj-lt"/>
              <a:buAutoNum type="arabicParenR"/>
            </a:pPr>
            <a:r>
              <a:rPr lang="en-US" dirty="0" smtClean="0"/>
              <a:t>Write an exclamation using </a:t>
            </a:r>
            <a:r>
              <a:rPr lang="en-US" i="1" dirty="0" smtClean="0"/>
              <a:t>freedom.</a:t>
            </a:r>
          </a:p>
          <a:p>
            <a:pPr marL="342900" indent="-342900">
              <a:buFont typeface="+mj-lt"/>
              <a:buAutoNum type="arabicParenR"/>
            </a:pPr>
            <a:endParaRPr lang="en-US" i="1" dirty="0"/>
          </a:p>
          <a:p>
            <a:pPr marL="342900" indent="-342900">
              <a:buFont typeface="+mj-lt"/>
              <a:buAutoNum type="arabicParenR"/>
            </a:pPr>
            <a:endParaRPr lang="en-US" i="1" dirty="0" smtClean="0"/>
          </a:p>
          <a:p>
            <a:pPr marL="342900" indent="-342900">
              <a:buFont typeface="+mj-lt"/>
              <a:buAutoNum type="arabicParenR"/>
            </a:pPr>
            <a:r>
              <a:rPr lang="en-US" dirty="0" smtClean="0"/>
              <a:t>Write a command using </a:t>
            </a:r>
            <a:r>
              <a:rPr lang="en-US" i="1" dirty="0" smtClean="0"/>
              <a:t>citizen.</a:t>
            </a:r>
            <a:endParaRPr lang="en-US" dirty="0" smtClean="0"/>
          </a:p>
        </p:txBody>
      </p:sp>
    </p:spTree>
    <p:extLst>
      <p:ext uri="{BB962C8B-B14F-4D97-AF65-F5344CB8AC3E}">
        <p14:creationId xmlns:p14="http://schemas.microsoft.com/office/powerpoint/2010/main" val="169903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637</TotalTime>
  <Words>1741</Words>
  <Application>Microsoft Office PowerPoint</Application>
  <PresentationFormat>Custom</PresentationFormat>
  <Paragraphs>237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Constantia</vt:lpstr>
      <vt:lpstr>Times New Roman</vt:lpstr>
      <vt:lpstr>Books Classic 16x9</vt:lpstr>
      <vt:lpstr>The Writing Revolution</vt:lpstr>
      <vt:lpstr>From the book:</vt:lpstr>
      <vt:lpstr>The Hochman Method strategies are used to check students’ comprehension and deepen their understanding of the content they are learning.  </vt:lpstr>
      <vt:lpstr>PowerPoint Presentation</vt:lpstr>
      <vt:lpstr>Fragment Activities:</vt:lpstr>
      <vt:lpstr>What Makes a Sentence a Sentence? Fragments</vt:lpstr>
      <vt:lpstr>PowerPoint Presentation</vt:lpstr>
      <vt:lpstr>Sentence-Type Activities:</vt:lpstr>
      <vt:lpstr>PowerPoint Presentation</vt:lpstr>
      <vt:lpstr>Developing questions:</vt:lpstr>
      <vt:lpstr>PowerPoint Presentation</vt:lpstr>
      <vt:lpstr>PowerPoint Presentation</vt:lpstr>
      <vt:lpstr>PowerPoint Presentation</vt:lpstr>
      <vt:lpstr>Conjunction Activities:</vt:lpstr>
      <vt:lpstr>PowerPoint Presentation</vt:lpstr>
      <vt:lpstr>PowerPoint Presentation</vt:lpstr>
      <vt:lpstr>Sample of student response to novel Speak:</vt:lpstr>
      <vt:lpstr>Subordinating Conjunctions:  Conjunctions that introduce an adverb clause, and signal the relationship between that clause and the main idea.  Ex. Although the book sold well, it was not very good.</vt:lpstr>
      <vt:lpstr>Using appositives:</vt:lpstr>
      <vt:lpstr>Appositives: a phrase or clause equivalent to a noun, that is placed beside another noun to explain it more fully.</vt:lpstr>
      <vt:lpstr>PowerPoint Presentation</vt:lpstr>
      <vt:lpstr>Sentence-combining:</vt:lpstr>
      <vt:lpstr>PowerPoint Presentation</vt:lpstr>
      <vt:lpstr>Sentence expansion:</vt:lpstr>
      <vt:lpstr>PowerPoint Presentation</vt:lpstr>
      <vt:lpstr>PowerPoint Presentation</vt:lpstr>
      <vt:lpstr>Planning using an outline:</vt:lpstr>
      <vt:lpstr>The Match Game:  Which Details go with Which Topic Sentence?</vt:lpstr>
      <vt:lpstr>Summarizing</vt:lpstr>
      <vt:lpstr>Single-Paragraph Outline</vt:lpstr>
      <vt:lpstr>Using transitions</vt:lpstr>
      <vt:lpstr>Explain the steps to expand (x-5)(x+5) into quadratic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Revolution</dc:title>
  <dc:creator>Lisa Schriver</dc:creator>
  <cp:lastModifiedBy>SCHRIVER, LISA</cp:lastModifiedBy>
  <cp:revision>74</cp:revision>
  <dcterms:created xsi:type="dcterms:W3CDTF">2018-12-30T04:18:26Z</dcterms:created>
  <dcterms:modified xsi:type="dcterms:W3CDTF">2019-03-28T20:36:02Z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